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53" r:id="rId2"/>
    <p:sldId id="258" r:id="rId3"/>
    <p:sldId id="259" r:id="rId4"/>
    <p:sldId id="327" r:id="rId5"/>
    <p:sldId id="328" r:id="rId6"/>
    <p:sldId id="330" r:id="rId7"/>
    <p:sldId id="331" r:id="rId8"/>
    <p:sldId id="339" r:id="rId9"/>
    <p:sldId id="262" r:id="rId10"/>
    <p:sldId id="338" r:id="rId11"/>
    <p:sldId id="263" r:id="rId12"/>
    <p:sldId id="322" r:id="rId13"/>
    <p:sldId id="264" r:id="rId14"/>
    <p:sldId id="265" r:id="rId15"/>
    <p:sldId id="266" r:id="rId16"/>
    <p:sldId id="340" r:id="rId17"/>
    <p:sldId id="267" r:id="rId18"/>
    <p:sldId id="268" r:id="rId19"/>
    <p:sldId id="341" r:id="rId20"/>
    <p:sldId id="269" r:id="rId21"/>
    <p:sldId id="335" r:id="rId22"/>
    <p:sldId id="270" r:id="rId23"/>
    <p:sldId id="334" r:id="rId24"/>
    <p:sldId id="333" r:id="rId25"/>
    <p:sldId id="332" r:id="rId26"/>
    <p:sldId id="272" r:id="rId27"/>
    <p:sldId id="273" r:id="rId28"/>
    <p:sldId id="282" r:id="rId29"/>
    <p:sldId id="349" r:id="rId30"/>
    <p:sldId id="284" r:id="rId31"/>
    <p:sldId id="348" r:id="rId32"/>
    <p:sldId id="285" r:id="rId33"/>
    <p:sldId id="286" r:id="rId34"/>
    <p:sldId id="287" r:id="rId35"/>
    <p:sldId id="288" r:id="rId36"/>
    <p:sldId id="350" r:id="rId37"/>
    <p:sldId id="289" r:id="rId38"/>
    <p:sldId id="290" r:id="rId39"/>
    <p:sldId id="343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46" r:id="rId56"/>
    <p:sldId id="345" r:id="rId57"/>
    <p:sldId id="307" r:id="rId58"/>
    <p:sldId id="347" r:id="rId59"/>
    <p:sldId id="308" r:id="rId60"/>
    <p:sldId id="309" r:id="rId61"/>
    <p:sldId id="344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51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93"/>
    <p:restoredTop sz="94681"/>
  </p:normalViewPr>
  <p:slideViewPr>
    <p:cSldViewPr snapToGrid="0" snapToObjects="1">
      <p:cViewPr varScale="1">
        <p:scale>
          <a:sx n="194" d="100"/>
          <a:sy n="194" d="100"/>
        </p:scale>
        <p:origin x="2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CAF62-EAB4-4446-9C4A-B5A14490B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582A8A-D09F-2940-A34E-CE6C61F15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CD8EE-B2AC-7842-BBE9-BF8AB0896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76EE-47A8-8243-ACA9-FA6C287B670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787C9-1AB5-0C40-9C62-20D63ECBB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6E7C0-323F-9744-B94B-9E38B122A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423F-32C2-C640-9FBE-0A9F6698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9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7B053-95E4-2B42-8708-E97ED50EF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1F685C-0FB7-DE4C-BF1B-053C32BDFA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625A6-1B67-9C49-B41B-52220538C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76EE-47A8-8243-ACA9-FA6C287B670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F9823-84B1-8D49-9DDF-9D0BAAE45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56D4C-23C0-9D40-B805-8307F31FE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423F-32C2-C640-9FBE-0A9F6698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4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AFB18E-9CE0-2842-9591-732AAE7844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6C26A4-469B-C245-BABD-17BEA9E6C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48514-C713-3B49-85A4-248F9A5B7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76EE-47A8-8243-ACA9-FA6C287B670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62B07-DB7F-A04B-85CD-9C07C132D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0D966-AC6B-8544-BDF4-4782C4299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423F-32C2-C640-9FBE-0A9F6698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7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98394-FD2A-D244-8067-8CB23168D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72C7A-A8B3-AC46-9B57-D03674818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55847-7C79-DA4F-8BAA-20DC99FE4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76EE-47A8-8243-ACA9-FA6C287B670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309D1-3562-AE43-961E-ACB9B64B4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A5163-D449-B046-91DE-055CD2B3C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423F-32C2-C640-9FBE-0A9F6698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79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2EE7A-9C3F-CF4E-B62A-9F2593CF2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A3AAE-2999-0344-84B8-6E2BEAEFB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45A54-967F-194A-80FD-000B0179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76EE-47A8-8243-ACA9-FA6C287B670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78CF7-8B16-244F-A7C5-C7CE5602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9D11C-E2E2-244A-9705-F33E7F43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423F-32C2-C640-9FBE-0A9F6698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6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478F5-3A5D-1A40-B47C-1B735544F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CF030-E3F6-E442-A5A5-5046F6B5F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677702-644D-D442-8EC2-CEAF08C95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2BE41-0D17-B645-BD25-4601DEF6D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76EE-47A8-8243-ACA9-FA6C287B670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6BE36-3F36-A344-991E-5D3BE5F0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D9767-F403-8E40-8411-FB77C557D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423F-32C2-C640-9FBE-0A9F6698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16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E7DE4-22D7-5145-BC8E-E1CED146B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3F29F-3D2A-E64E-AA72-9DE4A0F1E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C4299-1C35-C045-B528-AE7223985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B77F61-4ACD-764B-83D0-B7A6413B5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8C5DC2-41E4-194C-B5C8-C73E0CA293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0AA327-029E-B544-9805-578829AA8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76EE-47A8-8243-ACA9-FA6C287B670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45BF92-3ABF-B449-BECC-DF2781CBB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C5CD7-FBA0-0447-8139-C9461A6A6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423F-32C2-C640-9FBE-0A9F6698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5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13034-BD5A-D449-ADB7-F8E821560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B5C196-F9C5-1148-A226-C5E7E2A39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76EE-47A8-8243-ACA9-FA6C287B670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5F7E53-9BFC-324D-9939-143393F4F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F25BF6-C92D-BD40-931A-AE78D129D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423F-32C2-C640-9FBE-0A9F6698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50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3B2EF6-65CC-5047-9D86-F1F04CDEB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76EE-47A8-8243-ACA9-FA6C287B670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B55872-BDEA-8945-A9D4-48D97A1DE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B9AC2-6EEB-AE47-8968-470D1DE0F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423F-32C2-C640-9FBE-0A9F6698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54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3079E-737A-344F-A781-2159B27E4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B8258-B7CF-2240-ADDB-C83E2A102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B2F71-FB3E-BB46-A154-DD490C8BD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C4877-89A5-AB4F-8CE9-BF09E54D9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76EE-47A8-8243-ACA9-FA6C287B670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8055E-88C2-5343-BD45-8A4073170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063257-9CC6-E64D-82EB-4CF77CD14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423F-32C2-C640-9FBE-0A9F6698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2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F0801-0D06-394F-BFBF-3EE24A01C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1A64-82D4-7946-B53A-7F55648FD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D67228-BF28-D340-AE4F-3448D24E6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B888C-C520-DD41-9A92-F818D03A9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76EE-47A8-8243-ACA9-FA6C287B670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F0126-4E98-FE41-8C10-3D8BA0855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AE4CF-C7B5-A449-875A-32BA1BE1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423F-32C2-C640-9FBE-0A9F6698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76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C9A040-0786-E145-AF3E-0A926C3C5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9A412-FB87-BD42-B55C-541A5679A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6B47D-0CCC-A14B-AE4E-FBEB9D1931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576EE-47A8-8243-ACA9-FA6C287B670D}" type="datetimeFigureOut">
              <a:rPr lang="en-US" smtClean="0"/>
              <a:t>2/24/20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ACC90-43CC-384C-ADB3-DF307DD9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9D09B-ED79-7B4D-B587-5A6179369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9423F-32C2-C640-9FBE-0A9F6698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41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1 domenica di quaresima">
            <a:extLst>
              <a:ext uri="{FF2B5EF4-FFF2-40B4-BE49-F238E27FC236}">
                <a16:creationId xmlns:a16="http://schemas.microsoft.com/office/drawing/2014/main" id="{E304FC0B-5F27-A54A-80D1-6374640D8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1219198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DA901-7FB0-E549-A0DF-9E4EB62848A2}"/>
              </a:ext>
            </a:extLst>
          </p:cNvPr>
          <p:cNvSpPr/>
          <p:nvPr/>
        </p:nvSpPr>
        <p:spPr>
          <a:xfrm>
            <a:off x="0" y="306014"/>
            <a:ext cx="121919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8000" b="1" i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Calibri" panose="020F0502020204030204" pitchFamily="34" charset="0"/>
              </a:rPr>
              <a:t>I DOMENICA</a:t>
            </a:r>
          </a:p>
          <a:p>
            <a:pPr algn="ctr"/>
            <a:r>
              <a:rPr lang="en-CA" sz="8000" b="1" i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Calibri" panose="020F0502020204030204" pitchFamily="34" charset="0"/>
              </a:rPr>
              <a:t>DI QUARESIMA</a:t>
            </a:r>
            <a:endParaRPr lang="en-US" sz="80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2E171-1E85-4448-8CD4-83C4019A0436}"/>
              </a:ext>
            </a:extLst>
          </p:cNvPr>
          <p:cNvSpPr/>
          <p:nvPr/>
        </p:nvSpPr>
        <p:spPr>
          <a:xfrm>
            <a:off x="385433" y="4968981"/>
            <a:ext cx="742884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1500" b="1" i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ea typeface="Calibri" panose="020F0502020204030204" pitchFamily="34" charset="0"/>
              </a:rPr>
              <a:t>IL DESERTO</a:t>
            </a:r>
            <a:endParaRPr lang="en-US" sz="11500" b="1" dirty="0">
              <a:solidFill>
                <a:srgbClr val="FFFF00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6019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 result for tree of the knowledge of good and evil.">
            <a:extLst>
              <a:ext uri="{FF2B5EF4-FFF2-40B4-BE49-F238E27FC236}">
                <a16:creationId xmlns:a16="http://schemas.microsoft.com/office/drawing/2014/main" id="{95D6CFB5-408B-FA46-8955-A4E682367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3359150"/>
            <a:ext cx="12192000" cy="3498850"/>
          </a:xfrm>
        </p:spPr>
        <p:txBody>
          <a:bodyPr anchor="b">
            <a:no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l’albero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della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conoscenza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del bene</a:t>
            </a:r>
            <a:b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 del male.</a:t>
            </a:r>
            <a:endParaRPr lang="en-GB" sz="8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870841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2" name="Picture 2" descr="Image result for And the Lord God planted a garden in Eden,">
            <a:extLst>
              <a:ext uri="{FF2B5EF4-FFF2-40B4-BE49-F238E27FC236}">
                <a16:creationId xmlns:a16="http://schemas.microsoft.com/office/drawing/2014/main" id="{3A4E766B-E1D2-A949-ACC1-BB0322F04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8" r="14904"/>
          <a:stretch/>
        </p:blipFill>
        <p:spPr bwMode="auto">
          <a:xfrm>
            <a:off x="5768642" y="-1"/>
            <a:ext cx="64230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-2"/>
            <a:ext cx="6734629" cy="68579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Il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serpente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era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il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più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astuto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di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tutti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gli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animali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selvatici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che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aveva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fatto</a:t>
            </a:r>
            <a:endParaRPr lang="en-US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323064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result for snake and eve">
            <a:extLst>
              <a:ext uri="{FF2B5EF4-FFF2-40B4-BE49-F238E27FC236}">
                <a16:creationId xmlns:a16="http://schemas.microsoft.com/office/drawing/2014/main" id="{EC5B0A17-E696-A74E-89CB-3642E15F5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03100" cy="6858000"/>
          </a:xfrm>
        </p:spPr>
        <p:txBody>
          <a:bodyPr>
            <a:normAutofit fontScale="90000"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disse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alla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donna:</a:t>
            </a:r>
            <a:b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È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vero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che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ha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detto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:</a:t>
            </a:r>
            <a:b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b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b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“Non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dovete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mangiare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di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alcun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albero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del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giardino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”?</a:t>
            </a:r>
            <a:endParaRPr lang="en-GB" sz="8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120000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age result for snake and eve">
            <a:extLst>
              <a:ext uri="{FF2B5EF4-FFF2-40B4-BE49-F238E27FC236}">
                <a16:creationId xmlns:a16="http://schemas.microsoft.com/office/drawing/2014/main" id="{17929E13-DF77-D34E-9353-4DBD02C28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0" y="3733800"/>
            <a:ext cx="12192000" cy="3124200"/>
          </a:xfrm>
        </p:spPr>
        <p:txBody>
          <a:bodyPr anchor="b">
            <a:normAutofit/>
          </a:bodyPr>
          <a:lstStyle/>
          <a:p>
            <a:pPr algn="ctr"/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Rispose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la donna al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serpente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:</a:t>
            </a:r>
            <a:endParaRPr lang="en-GB" sz="8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013997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friu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>
            <a:fillRect/>
          </a:stretch>
        </p:blipFill>
        <p:spPr bwMode="auto">
          <a:xfrm>
            <a:off x="1524000" y="571500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E98DD61-3701-EC45-B0CC-6D5A9A4CE4A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216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«Dei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frutti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degli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alberi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del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giardino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noi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possiamo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mangiare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</a:t>
            </a:r>
            <a:endParaRPr lang="en-GB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388018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39701" y="351631"/>
            <a:ext cx="7480300" cy="6154737"/>
          </a:xfrm>
        </p:spPr>
        <p:txBody>
          <a:bodyPr anchor="ctr">
            <a:no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ma del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frutto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dell’albero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che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sta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in mezzo al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giardino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ha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detto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: </a:t>
            </a:r>
            <a:endParaRPr lang="en-GB" sz="8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267" name="Picture 3" descr="24go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07300" y="0"/>
            <a:ext cx="4584700" cy="6861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29683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8" name="Picture 2" descr="Image result for touch the forbidden fruit">
            <a:extLst>
              <a:ext uri="{FF2B5EF4-FFF2-40B4-BE49-F238E27FC236}">
                <a16:creationId xmlns:a16="http://schemas.microsoft.com/office/drawing/2014/main" id="{FA43FA92-E3F9-B94B-89B1-89C4D168E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6" r="18690"/>
          <a:stretch/>
        </p:blipFill>
        <p:spPr bwMode="auto">
          <a:xfrm>
            <a:off x="-305" y="-1"/>
            <a:ext cx="64230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095847" y="-1"/>
            <a:ext cx="6095848" cy="685800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“Non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dovete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mangiarne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e non lo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dovete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toccare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altrimenti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morirete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”.</a:t>
            </a:r>
            <a:endParaRPr lang="en-US" sz="8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696241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But the serpent said to the woman, “You will not die;">
            <a:extLst>
              <a:ext uri="{FF2B5EF4-FFF2-40B4-BE49-F238E27FC236}">
                <a16:creationId xmlns:a16="http://schemas.microsoft.com/office/drawing/2014/main" id="{D06FA358-83D4-CC4E-ADE0-90B58B8A6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0" y="-5387"/>
            <a:ext cx="12192000" cy="6863388"/>
          </a:xfrm>
        </p:spPr>
        <p:txBody>
          <a:bodyPr>
            <a:noAutofit/>
          </a:bodyPr>
          <a:lstStyle/>
          <a:p>
            <a:pPr marL="1066800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il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serpente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disse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alla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donna: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«Non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morirete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affatto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!</a:t>
            </a:r>
            <a:endParaRPr lang="en-GB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826513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Then the eyes of both were opened, and they knew that they were naked;">
            <a:extLst>
              <a:ext uri="{FF2B5EF4-FFF2-40B4-BE49-F238E27FC236}">
                <a16:creationId xmlns:a16="http://schemas.microsoft.com/office/drawing/2014/main" id="{2A634D7C-D61A-FC4B-88BA-325407F44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184900" cy="6858000"/>
          </a:xfrm>
        </p:spPr>
        <p:txBody>
          <a:bodyPr>
            <a:normAutofit/>
          </a:bodyPr>
          <a:lstStyle/>
          <a:p>
            <a:pPr algn="ctr"/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Anzi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che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il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giorno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in cui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voi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ne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mangiaste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aprirebbero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vostri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occhi</a:t>
            </a:r>
            <a:endParaRPr lang="en-GB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067730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mage result for knowing good and evil.”">
            <a:extLst>
              <a:ext uri="{FF2B5EF4-FFF2-40B4-BE49-F238E27FC236}">
                <a16:creationId xmlns:a16="http://schemas.microsoft.com/office/drawing/2014/main" id="{1E5ED917-E8BB-1940-AA19-7A0662749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9A962ED-D4DC-574B-A682-6CCC8AD6754E}"/>
              </a:ext>
            </a:extLst>
          </p:cNvPr>
          <p:cNvSpPr txBox="1">
            <a:spLocks/>
          </p:cNvSpPr>
          <p:nvPr/>
        </p:nvSpPr>
        <p:spPr>
          <a:xfrm>
            <a:off x="0" y="3429001"/>
            <a:ext cx="12191980" cy="3429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sareste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come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conoscendo</a:t>
            </a:r>
            <a:endParaRPr lang="en-CA" sz="80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+mn-lt"/>
            </a:endParaRPr>
          </a:p>
          <a:p>
            <a:pPr algn="ctr"/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il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bene 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il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male».</a:t>
            </a:r>
            <a:endParaRPr lang="en-GB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1729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ook of genesis">
            <a:extLst>
              <a:ext uri="{FF2B5EF4-FFF2-40B4-BE49-F238E27FC236}">
                <a16:creationId xmlns:a16="http://schemas.microsoft.com/office/drawing/2014/main" id="{BC082DBA-4DCE-AE41-8144-B87B487E8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CF3B8A-1B37-1F40-AA2E-6A8DDAD27C8C}"/>
              </a:ext>
            </a:extLst>
          </p:cNvPr>
          <p:cNvSpPr/>
          <p:nvPr/>
        </p:nvSpPr>
        <p:spPr>
          <a:xfrm>
            <a:off x="4439937" y="4433054"/>
            <a:ext cx="33121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600" b="1" i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ea typeface="Calibri" panose="020F0502020204030204" pitchFamily="34" charset="0"/>
              </a:rPr>
              <a:t>Gen 2,7-9; 3,1-7</a:t>
            </a:r>
            <a:r>
              <a:rPr lang="en-CA" sz="3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endParaRPr lang="en-US" sz="36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097126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5343525" y="0"/>
            <a:ext cx="6848017" cy="6858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Allora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la donna vide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che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l’albero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era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buono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mangiare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</a:t>
            </a:r>
            <a:endParaRPr lang="en-US" sz="8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388" name="Picture 4" descr="Image result for So when the woman saw that the tree was good for food">
            <a:extLst>
              <a:ext uri="{FF2B5EF4-FFF2-40B4-BE49-F238E27FC236}">
                <a16:creationId xmlns:a16="http://schemas.microsoft.com/office/drawing/2014/main" id="{ECB9FF24-03CD-0C42-9761-A5D447C39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534352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04129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Image result for So when the woman saw that the tree was good for food, and that it was a delight to the eyes,">
            <a:extLst>
              <a:ext uri="{FF2B5EF4-FFF2-40B4-BE49-F238E27FC236}">
                <a16:creationId xmlns:a16="http://schemas.microsoft.com/office/drawing/2014/main" id="{F19D0E5A-6443-A846-BF18-DDDFCBFFC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 r="29313"/>
          <a:stretch/>
        </p:blipFill>
        <p:spPr bwMode="auto">
          <a:xfrm>
            <a:off x="5768642" y="-1"/>
            <a:ext cx="64230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-306" y="0"/>
            <a:ext cx="6096305" cy="6858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gradevole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agli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occhi</a:t>
            </a:r>
            <a:endParaRPr lang="en-US" sz="8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006658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So when the woman saw that the tree was good for food">
            <a:extLst>
              <a:ext uri="{FF2B5EF4-FFF2-40B4-BE49-F238E27FC236}">
                <a16:creationId xmlns:a16="http://schemas.microsoft.com/office/drawing/2014/main" id="{2C9DF110-CB5B-1148-88BA-59AE7BB73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 fontScale="90000"/>
          </a:bodyPr>
          <a:lstStyle/>
          <a:p>
            <a:pPr algn="ctr"/>
            <a:r>
              <a:rPr lang="en-CA" sz="89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 </a:t>
            </a:r>
            <a:r>
              <a:rPr lang="en-CA" sz="89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desiderabile</a:t>
            </a:r>
            <a:r>
              <a:rPr lang="en-CA" sz="89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per </a:t>
            </a:r>
            <a:r>
              <a:rPr lang="en-CA" sz="89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acquistare</a:t>
            </a:r>
            <a:r>
              <a:rPr lang="en-CA" sz="89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9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saggezza</a:t>
            </a:r>
            <a:r>
              <a:rPr lang="en-CA" sz="89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;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br>
              <a:rPr lang="en-CA" sz="2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9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prese del </a:t>
            </a:r>
            <a:r>
              <a:rPr lang="en-CA" sz="89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suo</a:t>
            </a:r>
            <a:r>
              <a:rPr lang="en-CA" sz="89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9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frutto</a:t>
            </a:r>
            <a:br>
              <a:rPr lang="en-CA" sz="89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9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 ne </a:t>
            </a:r>
            <a:r>
              <a:rPr lang="en-CA" sz="89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mangiò</a:t>
            </a:r>
            <a:r>
              <a:rPr lang="en-CA" sz="89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</a:t>
            </a:r>
            <a:endParaRPr lang="en-GB" sz="89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142549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7666893" cy="6858000"/>
          </a:xfrm>
        </p:spPr>
        <p:txBody>
          <a:bodyPr>
            <a:normAutofit/>
          </a:bodyPr>
          <a:lstStyle/>
          <a:p>
            <a:pPr algn="ctr"/>
            <a:r>
              <a:rPr lang="en-CA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poi ne </a:t>
            </a:r>
            <a:r>
              <a:rPr lang="en-CA" sz="8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diede</a:t>
            </a:r>
            <a:r>
              <a:rPr lang="en-CA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anche</a:t>
            </a:r>
            <a:r>
              <a:rPr lang="en-CA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al </a:t>
            </a:r>
            <a:r>
              <a:rPr lang="en-CA" sz="8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marito</a:t>
            </a:r>
            <a:r>
              <a:rPr lang="en-CA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 </a:t>
            </a:r>
            <a:r>
              <a:rPr lang="en-CA" sz="8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che</a:t>
            </a:r>
            <a:r>
              <a:rPr lang="en-CA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era con lei,</a:t>
            </a:r>
            <a:br>
              <a:rPr lang="en-CA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 </a:t>
            </a:r>
            <a:r>
              <a:rPr lang="en-CA" sz="8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anch’egli</a:t>
            </a:r>
            <a:r>
              <a:rPr lang="en-CA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ne </a:t>
            </a:r>
            <a:r>
              <a:rPr lang="en-CA" sz="8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mangiò</a:t>
            </a:r>
            <a:r>
              <a:rPr lang="en-CA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.</a:t>
            </a:r>
            <a:endParaRPr lang="en-GB" sz="85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363" name="Picture 4" descr="eve2adam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6893" y="71437"/>
            <a:ext cx="4525108" cy="680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39502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52C640C-E462-0349-B687-9CCCF0A2B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523" y="10"/>
            <a:ext cx="6541477" cy="685799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0"/>
              </a:spcAft>
            </a:pP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Allora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aprirono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gli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occhi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di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tutti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 due 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conobbero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di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essere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nudi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;</a:t>
            </a:r>
            <a:endParaRPr lang="en-US" sz="80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+mn-lt"/>
            </a:endParaRPr>
          </a:p>
        </p:txBody>
      </p:sp>
      <p:pic>
        <p:nvPicPr>
          <p:cNvPr id="14338" name="Picture 2" descr="Image result for Then the eyes of both were opened, and they knew that they were naked;">
            <a:extLst>
              <a:ext uri="{FF2B5EF4-FFF2-40B4-BE49-F238E27FC236}">
                <a16:creationId xmlns:a16="http://schemas.microsoft.com/office/drawing/2014/main" id="{D965B6D1-573D-964F-9282-1175307E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5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046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B558F58E-93BA-44A3-BCDA-585AFF2E4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BCD0BBC1-A7D4-445D-98AC-95A6A45D8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1148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A person in a green shirt&#10;&#10;Description automatically generated">
            <a:extLst>
              <a:ext uri="{FF2B5EF4-FFF2-40B4-BE49-F238E27FC236}">
                <a16:creationId xmlns:a16="http://schemas.microsoft.com/office/drawing/2014/main" id="{1061D820-93D3-6148-AB05-B1C202536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2" r="18775" b="2"/>
          <a:stretch/>
        </p:blipFill>
        <p:spPr bwMode="auto">
          <a:xfrm>
            <a:off x="6518031" y="-10"/>
            <a:ext cx="5673969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46892" y="10"/>
            <a:ext cx="6518032" cy="6857990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0"/>
              </a:spcAft>
            </a:pP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intrecciarono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foglie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di fico e se ne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fecero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cinture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.</a:t>
            </a:r>
            <a:endParaRPr lang="en-US" sz="88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88495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parola del signore">
            <a:extLst>
              <a:ext uri="{FF2B5EF4-FFF2-40B4-BE49-F238E27FC236}">
                <a16:creationId xmlns:a16="http://schemas.microsoft.com/office/drawing/2014/main" id="{05FD1188-9954-6C4A-81BA-8A29A26C3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3818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35309" y="1615849"/>
            <a:ext cx="4023360" cy="320413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115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Parola</a:t>
            </a:r>
            <a:br>
              <a:rPr lang="en-US" sz="11500" b="1" dirty="0"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US" sz="115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di </a:t>
            </a:r>
            <a:r>
              <a:rPr lang="en-US" sz="115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Dio</a:t>
            </a:r>
            <a:endParaRPr lang="en-US" sz="11500" b="1" dirty="0">
              <a:effectLst>
                <a:glow rad="127000">
                  <a:srgbClr val="002060"/>
                </a:glow>
              </a:effectLst>
              <a:latin typeface="+mn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D59D4C-B79F-E044-B5D2-ED666E7940B3}"/>
              </a:ext>
            </a:extLst>
          </p:cNvPr>
          <p:cNvSpPr/>
          <p:nvPr/>
        </p:nvSpPr>
        <p:spPr>
          <a:xfrm>
            <a:off x="435309" y="625683"/>
            <a:ext cx="749808" cy="175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95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mage result for Have mercy, O Lord, for we have sinned.">
            <a:extLst>
              <a:ext uri="{FF2B5EF4-FFF2-40B4-BE49-F238E27FC236}">
                <a16:creationId xmlns:a16="http://schemas.microsoft.com/office/drawing/2014/main" id="{C7B8904B-784E-4242-BBA2-4E1984457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1219200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3911600"/>
            <a:ext cx="12192000" cy="2732089"/>
          </a:xfrm>
        </p:spPr>
        <p:txBody>
          <a:bodyPr>
            <a:normAutofit/>
          </a:bodyPr>
          <a:lstStyle/>
          <a:p>
            <a:pPr algn="ctr"/>
            <a:r>
              <a:rPr lang="en-GB" sz="8800" b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Perdonaci</a:t>
            </a:r>
            <a:r>
              <a:rPr lang="en-GB" sz="88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 </a:t>
            </a:r>
            <a:r>
              <a:rPr lang="en-GB" sz="8800" b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Signore</a:t>
            </a:r>
            <a:r>
              <a:rPr lang="en-GB" sz="88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:</a:t>
            </a:r>
            <a:br>
              <a:rPr lang="en-GB" sz="88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GB" sz="8800" b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abbiamo</a:t>
            </a:r>
            <a:r>
              <a:rPr lang="en-GB" sz="88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GB" sz="8800" b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peccato</a:t>
            </a:r>
            <a:r>
              <a:rPr lang="en-GB" sz="88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.</a:t>
            </a:r>
            <a:endParaRPr lang="en-GB" sz="8800" dirty="0">
              <a:solidFill>
                <a:srgbClr val="FFFF00"/>
              </a:solidFill>
              <a:effectLst>
                <a:glow rad="127000">
                  <a:srgbClr val="002060"/>
                </a:glow>
              </a:effectLst>
              <a:latin typeface="+mn-lt"/>
            </a:endParaRP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0" y="285750"/>
            <a:ext cx="1219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80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RESPONSORIAL PSALM</a:t>
            </a:r>
            <a:endParaRPr lang="en-GB" sz="8000" dirty="0">
              <a:solidFill>
                <a:srgbClr val="FFFF00"/>
              </a:solidFill>
              <a:effectLst>
                <a:glow rad="127000">
                  <a:srgbClr val="002060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7622135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986" name="Picture 2" descr="Image result for A reading from the letter of Saint Paul to the Romans">
            <a:extLst>
              <a:ext uri="{FF2B5EF4-FFF2-40B4-BE49-F238E27FC236}">
                <a16:creationId xmlns:a16="http://schemas.microsoft.com/office/drawing/2014/main" id="{102F7CC4-2665-C546-9A59-9C2FE91F8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2" r="-2" b="13296"/>
          <a:stretch/>
        </p:blipFill>
        <p:spPr bwMode="auto">
          <a:xfrm>
            <a:off x="5768642" y="-1"/>
            <a:ext cx="64230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956300" cy="6858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CA" sz="8800" b="1" i="1" dirty="0">
                <a:latin typeface="+mn-lt"/>
              </a:rPr>
              <a:t>Dalla </a:t>
            </a:r>
            <a:r>
              <a:rPr lang="en-CA" sz="8800" b="1" i="1" dirty="0" err="1">
                <a:latin typeface="+mn-lt"/>
              </a:rPr>
              <a:t>lettera</a:t>
            </a:r>
            <a:r>
              <a:rPr lang="en-CA" sz="8800" b="1" i="1" dirty="0">
                <a:latin typeface="+mn-lt"/>
              </a:rPr>
              <a:t> di san Paolo </a:t>
            </a:r>
            <a:r>
              <a:rPr lang="en-CA" sz="8800" b="1" i="1" dirty="0" err="1">
                <a:latin typeface="+mn-lt"/>
              </a:rPr>
              <a:t>apostolo</a:t>
            </a:r>
            <a:br>
              <a:rPr lang="en-CA" sz="8800" b="1" i="1" dirty="0">
                <a:latin typeface="+mn-lt"/>
              </a:rPr>
            </a:br>
            <a:r>
              <a:rPr lang="en-CA" sz="8800" b="1" i="1" dirty="0">
                <a:latin typeface="+mn-lt"/>
              </a:rPr>
              <a:t>ai Romani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br>
              <a:rPr lang="en-CA" sz="7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US" sz="3600" b="1" dirty="0">
                <a:solidFill>
                  <a:srgbClr val="000000"/>
                </a:solidFill>
                <a:latin typeface="+mn-lt"/>
              </a:rPr>
              <a:t>Rom 5, 12-19</a:t>
            </a:r>
            <a:endParaRPr lang="en-US" sz="3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569404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Fratelli, come a causa di un solo uomo il peccato è entrato nel mondo">
            <a:extLst>
              <a:ext uri="{FF2B5EF4-FFF2-40B4-BE49-F238E27FC236}">
                <a16:creationId xmlns:a16="http://schemas.microsoft.com/office/drawing/2014/main" id="{97B9BC88-E102-1846-9BEC-0C17B8ADE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8745EB39-C80F-6548-ADF5-FFC2C9E1E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4300" y="0"/>
            <a:ext cx="6997700" cy="685799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Fratelli, come a causa di un solo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uomo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il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peccato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è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entrato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nel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mondo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e,</a:t>
            </a:r>
            <a:endParaRPr lang="en-US" sz="7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804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0" name="Rectangle 7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Image result for The Lord God formed man from the dust of the ground,">
            <a:extLst>
              <a:ext uri="{FF2B5EF4-FFF2-40B4-BE49-F238E27FC236}">
                <a16:creationId xmlns:a16="http://schemas.microsoft.com/office/drawing/2014/main" id="{B22A6EAD-474A-D24F-9DD2-815C1809B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8" t="909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Rectangle 7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2" name="Rectangle 7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3" name="Rectangle 7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3F4F70-7AC9-AC46-9C32-FD06C8971538}"/>
              </a:ext>
            </a:extLst>
          </p:cNvPr>
          <p:cNvSpPr/>
          <p:nvPr/>
        </p:nvSpPr>
        <p:spPr>
          <a:xfrm>
            <a:off x="481029" y="625683"/>
            <a:ext cx="704088" cy="146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A98A98-E729-6B4C-A191-3E8FD55BB313}"/>
              </a:ext>
            </a:extLst>
          </p:cNvPr>
          <p:cNvSpPr/>
          <p:nvPr/>
        </p:nvSpPr>
        <p:spPr>
          <a:xfrm>
            <a:off x="481029" y="4533550"/>
            <a:ext cx="4011530" cy="146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0" y="11"/>
            <a:ext cx="6096000" cy="685798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CA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Il Signore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Dio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plasmò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l’uomo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con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polvere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del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suolo</a:t>
            </a:r>
            <a:endParaRPr lang="en-US" sz="8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2193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age result for so death spread to all people, because all have sinned.">
            <a:extLst>
              <a:ext uri="{FF2B5EF4-FFF2-40B4-BE49-F238E27FC236}">
                <a16:creationId xmlns:a16="http://schemas.microsoft.com/office/drawing/2014/main" id="{222D0BDA-4F53-D54B-9206-62482F024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3346450"/>
            <a:ext cx="12192000" cy="3511550"/>
          </a:xfrm>
        </p:spPr>
        <p:txBody>
          <a:bodyPr>
            <a:no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con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il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peccato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 la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morte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così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in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tutti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gli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uomini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è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propagata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la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morte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77153720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010" name="Picture 2" descr="Image result for through one man, and death came through sin,">
            <a:extLst>
              <a:ext uri="{FF2B5EF4-FFF2-40B4-BE49-F238E27FC236}">
                <a16:creationId xmlns:a16="http://schemas.microsoft.com/office/drawing/2014/main" id="{7A5BE3DC-8020-A745-BC18-574A192C7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1" r="9089" b="15156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9083E1-7887-7648-AD2B-CA08E6707663}"/>
              </a:ext>
            </a:extLst>
          </p:cNvPr>
          <p:cNvSpPr/>
          <p:nvPr/>
        </p:nvSpPr>
        <p:spPr>
          <a:xfrm>
            <a:off x="481029" y="625683"/>
            <a:ext cx="704088" cy="146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5442DE-C171-A345-9C07-5CBBFDECF556}"/>
              </a:ext>
            </a:extLst>
          </p:cNvPr>
          <p:cNvSpPr/>
          <p:nvPr/>
        </p:nvSpPr>
        <p:spPr>
          <a:xfrm>
            <a:off x="445399" y="4473767"/>
            <a:ext cx="4013270" cy="326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4638" y="10"/>
            <a:ext cx="6997700" cy="685799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CA" sz="115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poiché</a:t>
            </a:r>
            <a:r>
              <a:rPr lang="en-CA" sz="115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115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tutti</a:t>
            </a:r>
            <a:r>
              <a:rPr lang="en-CA" sz="115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115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hanno</a:t>
            </a:r>
            <a:r>
              <a:rPr lang="en-CA" sz="115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115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peccato</a:t>
            </a:r>
            <a:r>
              <a:rPr lang="en-CA" sz="115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7059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wpolicy.gif">
            <a:extLst>
              <a:ext uri="{FF2B5EF4-FFF2-40B4-BE49-F238E27FC236}">
                <a16:creationId xmlns:a16="http://schemas.microsoft.com/office/drawing/2014/main" id="{95943551-BD01-E24B-8139-BACBE743CD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40"/>
          <a:stretch/>
        </p:blipFill>
        <p:spPr bwMode="auto">
          <a:xfrm flipH="1">
            <a:off x="-1" y="0"/>
            <a:ext cx="3097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3" descr="lawpolic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0"/>
            <a:ext cx="9120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073900" cy="6858001"/>
          </a:xfrm>
        </p:spPr>
        <p:txBody>
          <a:bodyPr>
            <a:normAutofit/>
          </a:bodyPr>
          <a:lstStyle/>
          <a:p>
            <a:pPr algn="ctr"/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Fino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alla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Legge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infatti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c’era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il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peccato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nel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mondo</a:t>
            </a:r>
            <a:endParaRPr lang="en-GB" sz="8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7467676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age result for but sin is not reckoned when there is no law.">
            <a:extLst>
              <a:ext uri="{FF2B5EF4-FFF2-40B4-BE49-F238E27FC236}">
                <a16:creationId xmlns:a16="http://schemas.microsoft.com/office/drawing/2014/main" id="{D47BF886-8AB3-904D-940E-E9AA0F001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00" y="0"/>
            <a:ext cx="12166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0" y="3052423"/>
            <a:ext cx="12166599" cy="3805577"/>
          </a:xfrm>
        </p:spPr>
        <p:txBody>
          <a:bodyPr>
            <a:norm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e,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anche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se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il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peccato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non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può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essere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imputato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quando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manca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la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Legge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</a:t>
            </a:r>
            <a:endParaRPr lang="en-GB" sz="7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91869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0" y="3591560"/>
            <a:ext cx="12192000" cy="3266440"/>
          </a:xfrm>
        </p:spPr>
        <p:txBody>
          <a:bodyPr>
            <a:noAutofit/>
          </a:bodyPr>
          <a:lstStyle/>
          <a:p>
            <a:pPr algn="ctr"/>
            <a:r>
              <a:rPr lang="en-CA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la </a:t>
            </a:r>
            <a:r>
              <a:rPr lang="en-CA" sz="9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morte</a:t>
            </a:r>
            <a:r>
              <a:rPr lang="en-CA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9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regnò</a:t>
            </a:r>
            <a:r>
              <a:rPr lang="en-CA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da Adamo </a:t>
            </a:r>
            <a:r>
              <a:rPr lang="en-CA" sz="9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fino</a:t>
            </a:r>
            <a:r>
              <a:rPr lang="en-CA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a </a:t>
            </a:r>
            <a:r>
              <a:rPr lang="en-CA" sz="9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Mosè</a:t>
            </a:r>
            <a:endParaRPr lang="en-GB" sz="9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6082" name="Picture 2" descr="Image result for Yet death exercised dominion from Adam to Moses,">
            <a:extLst>
              <a:ext uri="{FF2B5EF4-FFF2-40B4-BE49-F238E27FC236}">
                <a16:creationId xmlns:a16="http://schemas.microsoft.com/office/drawing/2014/main" id="{F3434A63-24A2-3340-BDC8-D98031EFC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0"/>
            <a:ext cx="8978900" cy="35915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08339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622800" y="0"/>
            <a:ext cx="7569200" cy="6858000"/>
          </a:xfrm>
        </p:spPr>
        <p:txBody>
          <a:bodyPr>
            <a:noAutofit/>
          </a:bodyPr>
          <a:lstStyle/>
          <a:p>
            <a:pPr algn="ctr"/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anche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su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quelli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che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non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avevano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peccato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somiglianza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della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trasgressione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di Adamo,</a:t>
            </a:r>
            <a:endParaRPr lang="en-GB" sz="8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7106" name="Picture 2" descr="Image result for first adam">
            <a:extLst>
              <a:ext uri="{FF2B5EF4-FFF2-40B4-BE49-F238E27FC236}">
                <a16:creationId xmlns:a16="http://schemas.microsoft.com/office/drawing/2014/main" id="{555DC342-C119-F647-B597-8FF8FCAA9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228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1169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il quale è figura di colui che doveva venire.">
            <a:extLst>
              <a:ext uri="{FF2B5EF4-FFF2-40B4-BE49-F238E27FC236}">
                <a16:creationId xmlns:a16="http://schemas.microsoft.com/office/drawing/2014/main" id="{1E1E8D8D-D067-464C-8880-60C4559EC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" t="9091" r="13949"/>
          <a:stretch/>
        </p:blipFill>
        <p:spPr bwMode="auto">
          <a:xfrm>
            <a:off x="2562726" y="1"/>
            <a:ext cx="962927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820929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012496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-478"/>
            <a:ext cx="5297714" cy="685847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96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il</a:t>
            </a:r>
            <a:r>
              <a:rPr lang="en-US" sz="96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quale </a:t>
            </a:r>
            <a:r>
              <a:rPr lang="en-US" sz="96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è</a:t>
            </a:r>
            <a:r>
              <a:rPr lang="en-US" sz="96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US" sz="96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figura</a:t>
            </a:r>
            <a:r>
              <a:rPr lang="en-US" sz="96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di </a:t>
            </a:r>
            <a:r>
              <a:rPr lang="en-US" sz="96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colui</a:t>
            </a:r>
            <a:r>
              <a:rPr lang="en-US" sz="96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US" sz="96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che</a:t>
            </a:r>
            <a:r>
              <a:rPr lang="en-US" sz="96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US" sz="96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doveva</a:t>
            </a:r>
            <a:r>
              <a:rPr lang="en-US" sz="96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venire.</a:t>
            </a:r>
            <a:endParaRPr lang="en-US" sz="9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8043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Image result for For if the many died through the one man’s trespass">
            <a:extLst>
              <a:ext uri="{FF2B5EF4-FFF2-40B4-BE49-F238E27FC236}">
                <a16:creationId xmlns:a16="http://schemas.microsoft.com/office/drawing/2014/main" id="{AE91A23B-BC7A-7E43-A3AB-613831842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" t="11764" r="9091" b="25485"/>
          <a:stretch/>
        </p:blipFill>
        <p:spPr bwMode="auto">
          <a:xfrm flipH="1">
            <a:off x="4234688" y="-20"/>
            <a:ext cx="79573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123B8E-B3F8-7148-8022-6E7C0F1B76DD}"/>
              </a:ext>
            </a:extLst>
          </p:cNvPr>
          <p:cNvSpPr/>
          <p:nvPr/>
        </p:nvSpPr>
        <p:spPr>
          <a:xfrm>
            <a:off x="481029" y="625683"/>
            <a:ext cx="704088" cy="146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0D888-70CA-BF4B-904E-806C24E66224}"/>
              </a:ext>
            </a:extLst>
          </p:cNvPr>
          <p:cNvSpPr/>
          <p:nvPr/>
        </p:nvSpPr>
        <p:spPr>
          <a:xfrm>
            <a:off x="481029" y="4539808"/>
            <a:ext cx="397763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-1" y="-10"/>
            <a:ext cx="7678058" cy="6858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Ma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il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dono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di </a:t>
            </a:r>
            <a:b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grazia non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è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b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come la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caduta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: se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infatti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per la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caduta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di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uno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solo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tutti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72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morirono</a:t>
            </a: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</a:t>
            </a:r>
            <a:endParaRPr lang="en-US" sz="7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3341070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age result for grace of God">
            <a:extLst>
              <a:ext uri="{FF2B5EF4-FFF2-40B4-BE49-F238E27FC236}">
                <a16:creationId xmlns:a16="http://schemas.microsoft.com/office/drawing/2014/main" id="{BBAE86A7-77C5-9E41-B6A8-3CCA3AF09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3028950"/>
            <a:ext cx="12191998" cy="3829051"/>
          </a:xfrm>
        </p:spPr>
        <p:txBody>
          <a:bodyPr anchor="ctr">
            <a:norm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molto di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più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la grazia </a:t>
            </a:r>
            <a:b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 e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il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dono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concesso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in grazia del solo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uomo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endParaRPr lang="en-GB" sz="8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7383824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154" name="Picture 2" descr="Image result for in the grace of the one man, Jesus Christ, abounded for the many.">
            <a:extLst>
              <a:ext uri="{FF2B5EF4-FFF2-40B4-BE49-F238E27FC236}">
                <a16:creationId xmlns:a16="http://schemas.microsoft.com/office/drawing/2014/main" id="{BA337B5B-5251-7544-94C4-F8C9F2877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9" r="22870" b="1"/>
          <a:stretch/>
        </p:blipFill>
        <p:spPr bwMode="auto">
          <a:xfrm>
            <a:off x="5768642" y="-1"/>
            <a:ext cx="64230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6423053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Gesù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Cristo,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sono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riversati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in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abbondanza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su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tutti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  <a:endParaRPr lang="en-US" sz="8800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7104450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5502275" y="0"/>
            <a:ext cx="6689725" cy="6858000"/>
          </a:xfrm>
        </p:spPr>
        <p:txBody>
          <a:bodyPr>
            <a:norm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soffiò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nelle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sue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narici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un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alito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di vita</a:t>
            </a:r>
            <a:endParaRPr lang="en-GB" sz="8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0" name="Picture 2" descr="Image result for The Lord God formed man from the dust of the ground,">
            <a:extLst>
              <a:ext uri="{FF2B5EF4-FFF2-40B4-BE49-F238E27FC236}">
                <a16:creationId xmlns:a16="http://schemas.microsoft.com/office/drawing/2014/main" id="{46FEFF6D-5C1A-D34E-8E7A-C0DAEAF7E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227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499222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age result for The Lord God formed man from the dust of the ground,">
            <a:extLst>
              <a:ext uri="{FF2B5EF4-FFF2-40B4-BE49-F238E27FC236}">
                <a16:creationId xmlns:a16="http://schemas.microsoft.com/office/drawing/2014/main" id="{6288759B-030F-A141-936A-AC347738E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0" y="1185861"/>
            <a:ext cx="12191999" cy="3690939"/>
          </a:xfrm>
        </p:spPr>
        <p:txBody>
          <a:bodyPr>
            <a:no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nel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caso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del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dono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non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è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come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nel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caso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di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quel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solo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che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ha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peccato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:</a:t>
            </a:r>
            <a:endParaRPr lang="en-GB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9717484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Image result for condemnation,">
            <a:extLst>
              <a:ext uri="{FF2B5EF4-FFF2-40B4-BE49-F238E27FC236}">
                <a16:creationId xmlns:a16="http://schemas.microsoft.com/office/drawing/2014/main" id="{20A1D3DC-2474-FB4A-896A-883373313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6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5414963" y="0"/>
            <a:ext cx="6657975" cy="6858000"/>
          </a:xfrm>
        </p:spPr>
        <p:txBody>
          <a:bodyPr>
            <a:normAutofit/>
          </a:bodyPr>
          <a:lstStyle/>
          <a:p>
            <a:pPr algn="ctr"/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il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giudizio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infatti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viene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da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uno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solo, ed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è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per la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condanna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</a:t>
            </a:r>
            <a:endParaRPr lang="en-GB" sz="8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8325341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250" name="Picture 2" descr="Image result for but the free gift following many trespasses brings justification.">
            <a:extLst>
              <a:ext uri="{FF2B5EF4-FFF2-40B4-BE49-F238E27FC236}">
                <a16:creationId xmlns:a16="http://schemas.microsoft.com/office/drawing/2014/main" id="{2A71FDD2-5BA0-CB40-BFCB-33C10B77B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31" b="2"/>
          <a:stretch/>
        </p:blipFill>
        <p:spPr bwMode="auto">
          <a:xfrm>
            <a:off x="5768642" y="-1"/>
            <a:ext cx="64230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792686" cy="6858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il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dono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di grazia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invece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molte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cadute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 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ed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è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per la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giustificazione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.</a:t>
            </a:r>
            <a:endParaRPr lang="en-US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4358668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6738" y="0"/>
            <a:ext cx="7815262" cy="6858000"/>
          </a:xfrm>
        </p:spPr>
        <p:txBody>
          <a:bodyPr>
            <a:noAutofit/>
          </a:bodyPr>
          <a:lstStyle/>
          <a:p>
            <a:pPr algn="ctr"/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Infatti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se per la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caduta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di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uno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solo la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morte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ha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regnato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a causa di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quel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solo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uomo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</a:t>
            </a:r>
            <a:endParaRPr lang="en-GB" sz="8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56D90BB-386B-D34D-8A18-A6C71DC10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3"/>
          <a:stretch/>
        </p:blipFill>
        <p:spPr bwMode="auto">
          <a:xfrm>
            <a:off x="0" y="0"/>
            <a:ext cx="437673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338534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ands2.jpg">
            <a:extLst>
              <a:ext uri="{FF2B5EF4-FFF2-40B4-BE49-F238E27FC236}">
                <a16:creationId xmlns:a16="http://schemas.microsoft.com/office/drawing/2014/main" id="{3319AD47-6262-C844-8454-E56F97A9C4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r="4859" b="-1"/>
          <a:stretch/>
        </p:blipFill>
        <p:spPr bwMode="auto">
          <a:xfrm>
            <a:off x="5768642" y="-1"/>
            <a:ext cx="642305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096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096000" cy="6858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CA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molto di </a:t>
            </a:r>
            <a:r>
              <a:rPr lang="en-CA" sz="8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più</a:t>
            </a:r>
            <a:r>
              <a:rPr lang="en-CA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quelli</a:t>
            </a:r>
            <a:r>
              <a:rPr lang="en-CA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che</a:t>
            </a:r>
            <a:r>
              <a:rPr lang="en-CA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ricevono</a:t>
            </a:r>
            <a:r>
              <a:rPr lang="en-CA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l’abbondanza</a:t>
            </a:r>
            <a:r>
              <a:rPr lang="en-CA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5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della</a:t>
            </a:r>
            <a:r>
              <a:rPr lang="en-CA" sz="8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grazia</a:t>
            </a:r>
            <a:endParaRPr lang="en-US" sz="85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6863756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Image result for Jesus Christ.">
            <a:extLst>
              <a:ext uri="{FF2B5EF4-FFF2-40B4-BE49-F238E27FC236}">
                <a16:creationId xmlns:a16="http://schemas.microsoft.com/office/drawing/2014/main" id="{8E83198D-E672-294A-8348-DB1E5147C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"/>
          <a:stretch/>
        </p:blipFill>
        <p:spPr bwMode="auto">
          <a:xfrm flipH="1">
            <a:off x="0" y="514350"/>
            <a:ext cx="112776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3831771" y="0"/>
            <a:ext cx="8360229" cy="6858000"/>
          </a:xfrm>
        </p:spPr>
        <p:txBody>
          <a:bodyPr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 del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dono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della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giustizia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regneranno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nella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vita per mezzo del solo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Gesù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Cristo.</a:t>
            </a:r>
          </a:p>
        </p:txBody>
      </p:sp>
    </p:spTree>
    <p:extLst>
      <p:ext uri="{BB962C8B-B14F-4D97-AF65-F5344CB8AC3E}">
        <p14:creationId xmlns:p14="http://schemas.microsoft.com/office/powerpoint/2010/main" val="3327784287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0" y="48254"/>
            <a:ext cx="9229725" cy="6761491"/>
          </a:xfrm>
        </p:spPr>
        <p:txBody>
          <a:bodyPr>
            <a:norm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Come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dunque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per la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caduta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di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uno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solo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è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riversata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su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tutti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gli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uomini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la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condanna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</a:t>
            </a:r>
            <a:endParaRPr lang="en-GB" sz="8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 descr="adam.jpg"/>
          <p:cNvPicPr>
            <a:picLocks noChangeAspect="1"/>
          </p:cNvPicPr>
          <p:nvPr/>
        </p:nvPicPr>
        <p:blipFill>
          <a:blip r:embed="rId2"/>
          <a:srcRect r="62535"/>
          <a:stretch>
            <a:fillRect/>
          </a:stretch>
        </p:blipFill>
        <p:spPr>
          <a:xfrm>
            <a:off x="9229725" y="48254"/>
            <a:ext cx="2962275" cy="67614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72511697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322" name="Picture 2" descr="Crucifixion of jesus christ - hand hammer nails and crown of thorns 3d rendering white background Premium Photo">
            <a:extLst>
              <a:ext uri="{FF2B5EF4-FFF2-40B4-BE49-F238E27FC236}">
                <a16:creationId xmlns:a16="http://schemas.microsoft.com/office/drawing/2014/main" id="{2E18B1FF-766F-9442-8438-C20CEF40B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7" r="18048" b="1"/>
          <a:stretch/>
        </p:blipFill>
        <p:spPr bwMode="auto">
          <a:xfrm>
            <a:off x="-305" y="-1"/>
            <a:ext cx="609630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46286" y="0"/>
            <a:ext cx="8345410" cy="6858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così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anche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per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l’opera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giusta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di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uno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solo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riversa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su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tutti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gli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uomini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la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giustificazione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che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dà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vita.</a:t>
            </a:r>
            <a:endParaRPr lang="en-US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0662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Image result for adam's fall">
            <a:extLst>
              <a:ext uri="{FF2B5EF4-FFF2-40B4-BE49-F238E27FC236}">
                <a16:creationId xmlns:a16="http://schemas.microsoft.com/office/drawing/2014/main" id="{7AA77863-9634-F342-9397-439B32068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02" b="2"/>
          <a:stretch/>
        </p:blipFill>
        <p:spPr bwMode="auto">
          <a:xfrm>
            <a:off x="-182887" y="-164597"/>
            <a:ext cx="6447707" cy="4622292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adam&amp;eve in garden.jp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4" r="-2" b="13852"/>
          <a:stretch/>
        </p:blipFill>
        <p:spPr bwMode="auto">
          <a:xfrm>
            <a:off x="-186572" y="3184613"/>
            <a:ext cx="6447707" cy="3845519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2D2C3D0-D5DB-4464-BB3E-2DF035FDB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0" y="0"/>
            <a:ext cx="6603999" cy="685799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Infatti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 come per la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disobbedienza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di un solo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uomo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tutti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sono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stati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costituiti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peccatori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</a:t>
            </a:r>
            <a:endParaRPr lang="en-US" sz="8000" kern="1200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47929111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6995886" cy="6858000"/>
          </a:xfrm>
        </p:spPr>
        <p:txBody>
          <a:bodyPr>
            <a:noAutofit/>
          </a:bodyPr>
          <a:lstStyle/>
          <a:p>
            <a:pPr algn="ctr"/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così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anche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per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l’obbedienza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uno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solo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tutti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saranno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costituiti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giusti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.</a:t>
            </a:r>
          </a:p>
        </p:txBody>
      </p:sp>
      <p:pic>
        <p:nvPicPr>
          <p:cNvPr id="58370" name="Picture 2" descr="Image result for jesus christ son of god saviour">
            <a:extLst>
              <a:ext uri="{FF2B5EF4-FFF2-40B4-BE49-F238E27FC236}">
                <a16:creationId xmlns:a16="http://schemas.microsoft.com/office/drawing/2014/main" id="{B14C7A50-AB69-7C41-A1AE-A6F598A75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886" y="0"/>
            <a:ext cx="519611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8390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A8CCDB-B17D-C845-A301-A48F830D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024132" cy="685799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l’uomo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divenne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un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essere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vivente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.</a:t>
            </a:r>
            <a:endParaRPr lang="en-US" sz="8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146" name="Picture 2" descr="Image result for and the man became a living being.">
            <a:extLst>
              <a:ext uri="{FF2B5EF4-FFF2-40B4-BE49-F238E27FC236}">
                <a16:creationId xmlns:a16="http://schemas.microsoft.com/office/drawing/2014/main" id="{DCDD015E-3808-2B44-9C4B-5E805F3A3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0"/>
            <a:ext cx="5969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4635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74638"/>
            <a:ext cx="12192000" cy="6297612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CA" sz="9600" b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</a:rPr>
              <a:t>Parola</a:t>
            </a:r>
            <a:r>
              <a:rPr lang="en-CA" sz="96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</a:rPr>
              <a:t> di </a:t>
            </a:r>
            <a:r>
              <a:rPr lang="en-CA" sz="9600" b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</a:rPr>
              <a:t>Dio</a:t>
            </a:r>
            <a:endParaRPr lang="en-CA" sz="9600" b="1" dirty="0">
              <a:solidFill>
                <a:srgbClr val="FFFF00"/>
              </a:solidFill>
              <a:effectLst>
                <a:glow rad="127000">
                  <a:srgbClr val="002060"/>
                </a:glow>
              </a:effectLst>
            </a:endParaRPr>
          </a:p>
          <a:p>
            <a:pPr algn="ctr"/>
            <a:r>
              <a:rPr lang="en-CA" sz="96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</a:p>
          <a:p>
            <a:pPr algn="ctr"/>
            <a:endParaRPr lang="en-CA" sz="9600" b="1" dirty="0">
              <a:solidFill>
                <a:srgbClr val="FFFF00"/>
              </a:solidFill>
              <a:effectLst>
                <a:glow rad="127000">
                  <a:srgbClr val="002060"/>
                </a:glow>
              </a:effectLst>
            </a:endParaRPr>
          </a:p>
          <a:p>
            <a:pPr algn="ctr"/>
            <a:endParaRPr lang="en-CA" sz="9600" b="1" dirty="0">
              <a:solidFill>
                <a:srgbClr val="FFFF00"/>
              </a:solidFill>
              <a:effectLst>
                <a:glow rad="127000">
                  <a:srgbClr val="002060"/>
                </a:glow>
              </a:effectLst>
            </a:endParaRPr>
          </a:p>
          <a:p>
            <a:pPr algn="ctr"/>
            <a:r>
              <a:rPr lang="en-CA" sz="9600" b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</a:rPr>
              <a:t>Rendiamo</a:t>
            </a:r>
            <a:r>
              <a:rPr lang="en-CA" sz="96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9600" b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</a:rPr>
              <a:t>grazie</a:t>
            </a:r>
            <a:r>
              <a:rPr lang="en-CA" sz="96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</a:rPr>
              <a:t> a </a:t>
            </a:r>
            <a:r>
              <a:rPr lang="en-CA" sz="9600" b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</a:rPr>
              <a:t>Dio</a:t>
            </a:r>
            <a:r>
              <a:rPr lang="en-CA" sz="96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  <a:endParaRPr lang="en-GB" sz="9600" dirty="0">
              <a:solidFill>
                <a:srgbClr val="FFFF00"/>
              </a:solidFill>
              <a:latin typeface="Trebuchet MS" charset="0"/>
            </a:endParaRPr>
          </a:p>
        </p:txBody>
      </p:sp>
      <p:pic>
        <p:nvPicPr>
          <p:cNvPr id="59394" name="Picture 2" descr="Image result for jesus christ obedience">
            <a:extLst>
              <a:ext uri="{FF2B5EF4-FFF2-40B4-BE49-F238E27FC236}">
                <a16:creationId xmlns:a16="http://schemas.microsoft.com/office/drawing/2014/main" id="{BA4063FE-7870-B844-8DB9-CDDBE5FB1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2192000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642782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 result for bread and bible">
            <a:extLst>
              <a:ext uri="{FF2B5EF4-FFF2-40B4-BE49-F238E27FC236}">
                <a16:creationId xmlns:a16="http://schemas.microsoft.com/office/drawing/2014/main" id="{D4BF727D-D43E-FB43-8093-E3932508C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40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1"/>
          </a:xfrm>
        </p:spPr>
        <p:txBody>
          <a:bodyPr>
            <a:normAutofit/>
          </a:bodyPr>
          <a:lstStyle/>
          <a:p>
            <a:pPr algn="ctr"/>
            <a:r>
              <a:rPr lang="en-GB" sz="6000" b="1" i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Lode a </a:t>
            </a:r>
            <a:r>
              <a:rPr lang="en-GB" sz="6000" b="1" i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te</a:t>
            </a:r>
            <a:r>
              <a:rPr lang="en-GB" sz="6000" b="1" i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 o Cristo</a:t>
            </a:r>
            <a:br>
              <a:rPr lang="en-GB" sz="6000" b="1" i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GB" sz="6000" b="1" i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Re di </a:t>
            </a:r>
            <a:r>
              <a:rPr lang="en-GB" sz="6000" b="1" i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eterna</a:t>
            </a:r>
            <a:r>
              <a:rPr lang="en-GB" sz="6000" b="1" i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GB" sz="6000" b="1" i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gloria</a:t>
            </a:r>
            <a:br>
              <a:rPr lang="en-GB" sz="6000" b="1" i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br>
              <a:rPr lang="en-GB" sz="6000" b="1" i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br>
              <a:rPr lang="en-GB" sz="6000" b="1" i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br>
              <a:rPr lang="en-GB" sz="6000" b="1" i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60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Non di solo pane </a:t>
            </a:r>
            <a:r>
              <a:rPr lang="en-CA" sz="6000" b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vivrà</a:t>
            </a:r>
            <a:r>
              <a:rPr lang="en-CA" sz="60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6000" b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l’uomo</a:t>
            </a:r>
            <a:r>
              <a:rPr lang="en-CA" sz="60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</a:t>
            </a:r>
            <a:br>
              <a:rPr lang="en-CA" sz="60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60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ma di </a:t>
            </a:r>
            <a:r>
              <a:rPr lang="en-CA" sz="6000" b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ogni</a:t>
            </a:r>
            <a:r>
              <a:rPr lang="en-CA" sz="60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6000" b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parola</a:t>
            </a:r>
            <a:r>
              <a:rPr lang="en-CA" sz="60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6000" b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che</a:t>
            </a:r>
            <a:r>
              <a:rPr lang="en-CA" sz="60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6000" b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esce</a:t>
            </a:r>
            <a:r>
              <a:rPr lang="en-CA" sz="60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6000" b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dalla</a:t>
            </a:r>
            <a:r>
              <a:rPr lang="en-CA" sz="60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bocca di </a:t>
            </a:r>
            <a:r>
              <a:rPr lang="en-CA" sz="6000" b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Dio</a:t>
            </a:r>
            <a:r>
              <a:rPr lang="en-CA" sz="60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.</a:t>
            </a:r>
            <a:endParaRPr lang="en-GB" sz="6000" b="1" dirty="0">
              <a:solidFill>
                <a:srgbClr val="FFFF00"/>
              </a:solidFill>
              <a:effectLst>
                <a:glow rad="127000">
                  <a:srgbClr val="002060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8059197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secondo san matteo">
            <a:extLst>
              <a:ext uri="{FF2B5EF4-FFF2-40B4-BE49-F238E27FC236}">
                <a16:creationId xmlns:a16="http://schemas.microsoft.com/office/drawing/2014/main" id="{8C52EC77-108F-6F47-9F24-881D43925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0"/>
            <a:ext cx="5286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2DC35D-925F-4B42-85BE-6E8437974551}"/>
              </a:ext>
            </a:extLst>
          </p:cNvPr>
          <p:cNvSpPr txBox="1"/>
          <p:nvPr/>
        </p:nvSpPr>
        <p:spPr>
          <a:xfrm>
            <a:off x="0" y="705177"/>
            <a:ext cx="690562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Dal </a:t>
            </a:r>
            <a:r>
              <a:rPr lang="en-CA" sz="9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Vangelo</a:t>
            </a:r>
            <a:r>
              <a:rPr lang="en-CA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secondo Matteo </a:t>
            </a:r>
          </a:p>
          <a:p>
            <a:pPr algn="ctr"/>
            <a:r>
              <a:rPr lang="en-CA" sz="6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Mt 4,1-11</a:t>
            </a:r>
          </a:p>
        </p:txBody>
      </p:sp>
    </p:spTree>
    <p:extLst>
      <p:ext uri="{BB962C8B-B14F-4D97-AF65-F5344CB8AC3E}">
        <p14:creationId xmlns:p14="http://schemas.microsoft.com/office/powerpoint/2010/main" val="227076682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6167848" y="0"/>
            <a:ext cx="6024132" cy="6858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CA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In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quel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tempo,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Gesù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fu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condotto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dallo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Spirito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nel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deserto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, per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essere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tentato</a:t>
            </a:r>
            <a:r>
              <a:rPr lang="en-CA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dal diavolo.</a:t>
            </a:r>
            <a:endParaRPr lang="en-US" sz="8000" dirty="0">
              <a:latin typeface="+mn-lt"/>
            </a:endParaRP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2706" name="Picture 2" descr="Image result for Jesus was led up by the Spirit into the wilderness to be tempted by the devil.">
            <a:extLst>
              <a:ext uri="{FF2B5EF4-FFF2-40B4-BE49-F238E27FC236}">
                <a16:creationId xmlns:a16="http://schemas.microsoft.com/office/drawing/2014/main" id="{BE6DE051-2DB8-0444-B171-6C3D8D799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r="6168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244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Image result for jesus fasting 40 days">
            <a:extLst>
              <a:ext uri="{FF2B5EF4-FFF2-40B4-BE49-F238E27FC236}">
                <a16:creationId xmlns:a16="http://schemas.microsoft.com/office/drawing/2014/main" id="{C3827DE0-D003-3143-B0A3-5197E7AA5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206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70057" cy="6858000"/>
          </a:xfrm>
        </p:spPr>
        <p:txBody>
          <a:bodyPr>
            <a:normAutofit/>
          </a:bodyPr>
          <a:lstStyle/>
          <a:p>
            <a:pPr algn="ctr"/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Dopo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aver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digiunato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quaranta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giorni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quaranta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notti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alla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fine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ebbe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fame.</a:t>
            </a:r>
            <a:endParaRPr lang="en-GB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6491464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Jesus was led up by the Spirit into the wilderness to be tempted by the devil.">
            <a:extLst>
              <a:ext uri="{FF2B5EF4-FFF2-40B4-BE49-F238E27FC236}">
                <a16:creationId xmlns:a16="http://schemas.microsoft.com/office/drawing/2014/main" id="{F2070D0F-2B7D-C149-AB9C-CD8B25F648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 b="15004"/>
          <a:stretch/>
        </p:blipFill>
        <p:spPr bwMode="auto">
          <a:xfrm flipH="1">
            <a:off x="2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0888EE1-1B12-4E46-9114-13EBD6B3AE64}"/>
              </a:ext>
            </a:extLst>
          </p:cNvPr>
          <p:cNvSpPr txBox="1">
            <a:spLocks/>
          </p:cNvSpPr>
          <p:nvPr/>
        </p:nvSpPr>
        <p:spPr>
          <a:xfrm flipH="1">
            <a:off x="20" y="-100013"/>
            <a:ext cx="12191980" cy="6958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Il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tentatore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gli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avvicinò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e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gli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disse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:</a:t>
            </a:r>
          </a:p>
          <a:p>
            <a:pPr algn="ctr">
              <a:spcAft>
                <a:spcPts val="600"/>
              </a:spcAft>
            </a:pPr>
            <a:endParaRPr lang="en-CA" sz="88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+mn-lt"/>
            </a:endParaRPr>
          </a:p>
          <a:p>
            <a:pPr algn="ctr">
              <a:spcAft>
                <a:spcPts val="600"/>
              </a:spcAft>
            </a:pPr>
            <a:endParaRPr lang="en-CA" sz="88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+mn-lt"/>
            </a:endParaRPr>
          </a:p>
          <a:p>
            <a:pPr algn="ctr">
              <a:spcAft>
                <a:spcPts val="600"/>
              </a:spcAft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«Se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tu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sei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Figlio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di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</a:t>
            </a:r>
            <a:endParaRPr lang="en-GB" sz="8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03358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802" name="Picture 2" descr="Image result for command these stones to become loaves of bread">
            <a:extLst>
              <a:ext uri="{FF2B5EF4-FFF2-40B4-BE49-F238E27FC236}">
                <a16:creationId xmlns:a16="http://schemas.microsoft.com/office/drawing/2014/main" id="{764E48B5-254C-8949-B640-798FCA076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1" r="10766"/>
          <a:stretch/>
        </p:blipFill>
        <p:spPr bwMode="auto">
          <a:xfrm>
            <a:off x="5768642" y="-1"/>
            <a:ext cx="64230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0" y="-2"/>
            <a:ext cx="6096000" cy="68579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di’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che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queste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pietre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diventino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pane».</a:t>
            </a:r>
            <a:endParaRPr lang="en-US" sz="8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2099746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lose up of food&#10;&#10;Description automatically generated">
            <a:extLst>
              <a:ext uri="{FF2B5EF4-FFF2-40B4-BE49-F238E27FC236}">
                <a16:creationId xmlns:a16="http://schemas.microsoft.com/office/drawing/2014/main" id="{D98BF9EC-3FA5-014A-B4B5-3F08BFC522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91" t="9163" r="14142" b="8403"/>
          <a:stretch/>
        </p:blipFill>
        <p:spPr>
          <a:xfrm rot="5400000">
            <a:off x="2666844" y="-2643257"/>
            <a:ext cx="6858000" cy="1219169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6879DD9-EB8C-7B4B-9AFC-300EDF156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" y="3128963"/>
            <a:ext cx="12192000" cy="37290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egli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rispose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: «Sta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scritto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: “Non di solo pane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vivrà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l’uomo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</a:t>
            </a:r>
            <a:endParaRPr lang="en-US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3417745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826" name="Picture 2" descr="Image result for jeus said it is written">
            <a:extLst>
              <a:ext uri="{FF2B5EF4-FFF2-40B4-BE49-F238E27FC236}">
                <a16:creationId xmlns:a16="http://schemas.microsoft.com/office/drawing/2014/main" id="{8FD13034-B5B3-9544-B804-E0E2A21C4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r="35010"/>
          <a:stretch/>
        </p:blipFill>
        <p:spPr bwMode="auto">
          <a:xfrm>
            <a:off x="-305" y="-1"/>
            <a:ext cx="64230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096000" y="0"/>
            <a:ext cx="6095695" cy="6858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CA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ma di </a:t>
            </a:r>
            <a:r>
              <a:rPr lang="en-CA" sz="9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ogni</a:t>
            </a:r>
            <a:r>
              <a:rPr lang="en-CA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9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parola</a:t>
            </a:r>
            <a:r>
              <a:rPr lang="en-CA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br>
              <a:rPr lang="en-CA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9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che</a:t>
            </a:r>
            <a:r>
              <a:rPr lang="en-CA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9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esce</a:t>
            </a:r>
            <a:r>
              <a:rPr lang="en-CA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9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dalla</a:t>
            </a:r>
            <a:r>
              <a:rPr lang="en-CA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bocca </a:t>
            </a:r>
            <a:br>
              <a:rPr lang="en-CA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 </a:t>
            </a:r>
            <a:r>
              <a:rPr lang="en-CA" sz="9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Dio</a:t>
            </a:r>
            <a:r>
              <a:rPr lang="en-CA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”».</a:t>
            </a:r>
            <a:endParaRPr lang="en-US" sz="9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1683706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Image result for Then the devil took Him to the holy city and placed Him on the pinnacle of the temple, saying to Him,">
            <a:extLst>
              <a:ext uri="{FF2B5EF4-FFF2-40B4-BE49-F238E27FC236}">
                <a16:creationId xmlns:a16="http://schemas.microsoft.com/office/drawing/2014/main" id="{4C996D59-181F-DB42-AAFD-0F92B9855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0" y="2457450"/>
            <a:ext cx="12191999" cy="4400550"/>
          </a:xfrm>
        </p:spPr>
        <p:txBody>
          <a:bodyPr>
            <a:noAutofit/>
          </a:bodyPr>
          <a:lstStyle/>
          <a:p>
            <a:pPr algn="ctr"/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Allora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il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diavolo lo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portò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nella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città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santa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 lo pose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sul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punto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più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alto del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tempio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gli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disse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:</a:t>
            </a:r>
            <a:endParaRPr lang="en-GB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789622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and there He put the man who He had formed.">
            <a:extLst>
              <a:ext uri="{FF2B5EF4-FFF2-40B4-BE49-F238E27FC236}">
                <a16:creationId xmlns:a16="http://schemas.microsoft.com/office/drawing/2014/main" id="{8B166941-0C1F-1D4C-BEF0-601CBECDF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" r="12203" b="-1"/>
          <a:stretch/>
        </p:blipFill>
        <p:spPr bwMode="auto">
          <a:xfrm>
            <a:off x="7216" y="10"/>
            <a:ext cx="12184784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2AD8F5-0D6A-4841-9B1F-FDFD97A72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6" y="4045727"/>
            <a:ext cx="12177567" cy="2812273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Poi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il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Signore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Dio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piantò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un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giardino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in Eden, 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oriente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,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7840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972050" y="0"/>
            <a:ext cx="7186612" cy="6858000"/>
          </a:xfrm>
        </p:spPr>
        <p:txBody>
          <a:bodyPr>
            <a:norm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«Se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tu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sei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Figlio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di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gèttati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giù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;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sta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scritto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infatti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:</a:t>
            </a:r>
            <a:endParaRPr lang="en-GB" sz="8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0658" name="Picture 2" descr="Image result for If you are the Son of God, throw yourself down">
            <a:extLst>
              <a:ext uri="{FF2B5EF4-FFF2-40B4-BE49-F238E27FC236}">
                <a16:creationId xmlns:a16="http://schemas.microsoft.com/office/drawing/2014/main" id="{FA5CDC97-CDD8-0341-9169-3A264C787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20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148701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mage result for he will command his angels concerning you to guard you carefully">
            <a:extLst>
              <a:ext uri="{FF2B5EF4-FFF2-40B4-BE49-F238E27FC236}">
                <a16:creationId xmlns:a16="http://schemas.microsoft.com/office/drawing/2014/main" id="{37F7C37A-84B1-854A-B219-0D4822327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-1" y="4043362"/>
            <a:ext cx="12191999" cy="2814637"/>
          </a:xfrm>
        </p:spPr>
        <p:txBody>
          <a:bodyPr>
            <a:norm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“Ai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suoi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angeli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darà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ordini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a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tuo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riguardo</a:t>
            </a:r>
            <a:endParaRPr lang="en-GB" sz="8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5566016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636" name="Picture 4" descr="Image result for jesus carried by angles">
            <a:extLst>
              <a:ext uri="{FF2B5EF4-FFF2-40B4-BE49-F238E27FC236}">
                <a16:creationId xmlns:a16="http://schemas.microsoft.com/office/drawing/2014/main" id="{923C5388-653A-594C-AFA4-EF9CCDF75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5" r="-1" b="3737"/>
          <a:stretch/>
        </p:blipFill>
        <p:spPr bwMode="auto">
          <a:xfrm>
            <a:off x="6676571" y="-1"/>
            <a:ext cx="551512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-305" y="-2"/>
            <a:ext cx="7475162" cy="685800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ed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essi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porteranno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sulle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loro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mani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perché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il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tuo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piede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non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inciampi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in una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pietra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”».</a:t>
            </a:r>
            <a:endParaRPr lang="en-US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9311575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Image result for Jesus said to him, “Again it is written,">
            <a:extLst>
              <a:ext uri="{FF2B5EF4-FFF2-40B4-BE49-F238E27FC236}">
                <a16:creationId xmlns:a16="http://schemas.microsoft.com/office/drawing/2014/main" id="{5EC9D3A2-3244-FB4B-B0A6-F007DA3C1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4171950"/>
          </a:xfrm>
        </p:spPr>
        <p:txBody>
          <a:bodyPr>
            <a:normAutofit/>
          </a:bodyPr>
          <a:lstStyle/>
          <a:p>
            <a:pPr algn="ctr"/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Gesù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gli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rispose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: «Sta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scritto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anche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: “Non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metterai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alla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prova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il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Signore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tuo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”».</a:t>
            </a:r>
            <a:endParaRPr lang="en-GB" sz="7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946593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466" name="Picture 2" descr="Image result for Jesus was led up by the Spirit into the wilderness to be tempted by the devil.">
            <a:extLst>
              <a:ext uri="{FF2B5EF4-FFF2-40B4-BE49-F238E27FC236}">
                <a16:creationId xmlns:a16="http://schemas.microsoft.com/office/drawing/2014/main" id="{0B378825-6034-494D-8E8C-3A63824FF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3" r="-2" b="8087"/>
          <a:stretch/>
        </p:blipFill>
        <p:spPr bwMode="auto">
          <a:xfrm>
            <a:off x="5768642" y="-1"/>
            <a:ext cx="64230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957888" cy="6858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 nuovo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il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diavolo lo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portò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sopra un monte altissimo</a:t>
            </a:r>
            <a:endParaRPr lang="en-US" sz="8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553648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mage result for Jesus was led up by the Spirit into the wilderness to be tempted by the devil.">
            <a:extLst>
              <a:ext uri="{FF2B5EF4-FFF2-40B4-BE49-F238E27FC236}">
                <a16:creationId xmlns:a16="http://schemas.microsoft.com/office/drawing/2014/main" id="{9F9CB954-EE88-244E-BA88-0115E1CA3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0" y="3429000"/>
            <a:ext cx="12191998" cy="3429000"/>
          </a:xfrm>
        </p:spPr>
        <p:txBody>
          <a:bodyPr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gli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mostrò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tutti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regni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del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mondo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e la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loro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gloria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gli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disse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:</a:t>
            </a:r>
            <a:endParaRPr lang="en-GB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8474309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770437" y="0"/>
            <a:ext cx="7421563" cy="6858000"/>
          </a:xfrm>
        </p:spPr>
        <p:txBody>
          <a:bodyPr>
            <a:norm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«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Tutte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queste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cose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darò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se,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gettandoti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ai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miei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piedi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 mi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adorerai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».</a:t>
            </a:r>
            <a:endParaRPr lang="en-GB" sz="8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4514" name="Picture 2" descr="Image result for Jesus was led up by the Spirit into the wilderness to be tempted by the devil.">
            <a:extLst>
              <a:ext uri="{FF2B5EF4-FFF2-40B4-BE49-F238E27FC236}">
                <a16:creationId xmlns:a16="http://schemas.microsoft.com/office/drawing/2014/main" id="{460453D3-05CF-3344-9095-3750D739B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70437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440363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Image result for Jesus was led up by the Spirit into the wilderness to be tempted by the devil.">
            <a:extLst>
              <a:ext uri="{FF2B5EF4-FFF2-40B4-BE49-F238E27FC236}">
                <a16:creationId xmlns:a16="http://schemas.microsoft.com/office/drawing/2014/main" id="{369CC5CA-AD8E-DF4A-8271-E6CB1B108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3214688" y="0"/>
            <a:ext cx="8196262" cy="4500564"/>
          </a:xfrm>
        </p:spPr>
        <p:txBody>
          <a:bodyPr>
            <a:normAutofit/>
          </a:bodyPr>
          <a:lstStyle/>
          <a:p>
            <a:pPr algn="ctr"/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Allora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Gesù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gli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rispose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: «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Vàttene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satana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! Sta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scritto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infatti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:</a:t>
            </a:r>
            <a:endParaRPr lang="en-GB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1669950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0" y="-30835"/>
            <a:ext cx="8124825" cy="6858000"/>
          </a:xfrm>
        </p:spPr>
        <p:txBody>
          <a:bodyPr>
            <a:norm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“Il Signore,</a:t>
            </a:r>
            <a:b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tuo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adorerai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:</a:t>
            </a:r>
            <a:b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lui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solo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renderai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culto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”».</a:t>
            </a:r>
            <a:endParaRPr lang="en-GB" sz="8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6562" name="Picture 2" descr="Image result for Jesus was led up by the Spirit into the wilderness to be tempted by the devil.">
            <a:extLst>
              <a:ext uri="{FF2B5EF4-FFF2-40B4-BE49-F238E27FC236}">
                <a16:creationId xmlns:a16="http://schemas.microsoft.com/office/drawing/2014/main" id="{0F4FEE30-2376-A84B-BFE8-6E0E7080E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4"/>
          <a:stretch/>
        </p:blipFill>
        <p:spPr bwMode="auto">
          <a:xfrm>
            <a:off x="7943851" y="0"/>
            <a:ext cx="4248150" cy="6796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294090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586" name="Picture 2" descr="Image result for suddenly Angels came and waited on Him">
            <a:extLst>
              <a:ext uri="{FF2B5EF4-FFF2-40B4-BE49-F238E27FC236}">
                <a16:creationId xmlns:a16="http://schemas.microsoft.com/office/drawing/2014/main" id="{2248738F-12EB-564D-B790-DC99C4536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5" r="8309" b="-1"/>
          <a:stretch/>
        </p:blipFill>
        <p:spPr bwMode="auto">
          <a:xfrm>
            <a:off x="5768642" y="-1"/>
            <a:ext cx="64230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115806" y="-2"/>
            <a:ext cx="6096305" cy="685800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Allora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il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diavolo lo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lasciò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 ed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ecco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degli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angeli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gli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avvicinarono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e lo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servivano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268693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and there He put the man who He had formed.">
            <a:extLst>
              <a:ext uri="{FF2B5EF4-FFF2-40B4-BE49-F238E27FC236}">
                <a16:creationId xmlns:a16="http://schemas.microsoft.com/office/drawing/2014/main" id="{359B387B-9E68-D943-960B-75AD016D6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933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4F656F-7561-9B4B-95EC-FEACB785B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797237" cy="685799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e vi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collocò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l’uomo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che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aveva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plasmato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.</a:t>
            </a:r>
            <a:endParaRPr lang="en-US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939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age result for A reading from the Holy Gospel according to Matthew.">
            <a:extLst>
              <a:ext uri="{FF2B5EF4-FFF2-40B4-BE49-F238E27FC236}">
                <a16:creationId xmlns:a16="http://schemas.microsoft.com/office/drawing/2014/main" id="{12855810-52A7-8A48-8726-49438B887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CA" sz="9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Parola</a:t>
            </a:r>
            <a:r>
              <a:rPr lang="en-CA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del Signore</a:t>
            </a:r>
            <a:br>
              <a:rPr lang="en-CA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br>
              <a:rPr lang="en-CA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br>
              <a:rPr lang="en-CA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Lode a </a:t>
            </a:r>
            <a:r>
              <a:rPr lang="en-CA" sz="96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te</a:t>
            </a:r>
            <a:r>
              <a:rPr lang="en-CA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 o Cristo</a:t>
            </a:r>
            <a:endParaRPr lang="en-GB" sz="9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7510465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1 domenica di quaresima">
            <a:extLst>
              <a:ext uri="{FF2B5EF4-FFF2-40B4-BE49-F238E27FC236}">
                <a16:creationId xmlns:a16="http://schemas.microsoft.com/office/drawing/2014/main" id="{2E6204D4-95F8-F945-AA93-7E34B61F7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533991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Signore, Figlio del Dio vivo">
            <a:extLst>
              <a:ext uri="{FF2B5EF4-FFF2-40B4-BE49-F238E27FC236}">
                <a16:creationId xmlns:a16="http://schemas.microsoft.com/office/drawing/2014/main" id="{A52091D0-9065-6D40-8B30-3CDE2E5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144C27-C8DC-1A4E-BC68-A140FA042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653990"/>
            <a:ext cx="12191999" cy="420401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115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Signore, </a:t>
            </a:r>
            <a:br>
              <a:rPr lang="en-US" sz="115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US" sz="11500" b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Figlio</a:t>
            </a:r>
            <a:r>
              <a:rPr lang="en-US" sz="115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del </a:t>
            </a:r>
            <a:r>
              <a:rPr lang="en-US" sz="11500" b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Dio</a:t>
            </a:r>
            <a:r>
              <a:rPr lang="en-US" sz="115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vivo, </a:t>
            </a:r>
            <a:r>
              <a:rPr lang="en-US" sz="11500" b="1" dirty="0" err="1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ascoltaci</a:t>
            </a:r>
            <a:r>
              <a:rPr lang="en-US" sz="115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2610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Image result for tree that is pleasant to the sight and good for food,">
            <a:extLst>
              <a:ext uri="{FF2B5EF4-FFF2-40B4-BE49-F238E27FC236}">
                <a16:creationId xmlns:a16="http://schemas.microsoft.com/office/drawing/2014/main" id="{D15A516D-D41B-154D-A667-7F0FD10B1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900"/>
            <a:ext cx="12192000" cy="69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EA90AFD-8EFA-824F-9EBD-462708911934}"/>
              </a:ext>
            </a:extLst>
          </p:cNvPr>
          <p:cNvSpPr txBox="1">
            <a:spLocks/>
          </p:cNvSpPr>
          <p:nvPr/>
        </p:nvSpPr>
        <p:spPr>
          <a:xfrm>
            <a:off x="0" y="-88900"/>
            <a:ext cx="12192000" cy="6946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Il Signore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Dio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fece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germogliare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dal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suolo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ogni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sorta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di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alberi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graditi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alla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vista e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buoni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da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mangiare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</a:t>
            </a:r>
            <a:endParaRPr lang="en-US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3082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096000" y="0"/>
            <a:ext cx="5918200" cy="6858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l’albero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della</a:t>
            </a: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vita in mezzo al </a:t>
            </a:r>
            <a:r>
              <a:rPr lang="en-CA" sz="88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giardino</a:t>
            </a:r>
            <a:endParaRPr lang="en-US" sz="8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1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628" name="Picture 4" descr="Image result for the tree of life">
            <a:extLst>
              <a:ext uri="{FF2B5EF4-FFF2-40B4-BE49-F238E27FC236}">
                <a16:creationId xmlns:a16="http://schemas.microsoft.com/office/drawing/2014/main" id="{DAFD8E1D-CD0B-6747-8C0D-DB2FD9FBE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" r="2" b="2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97400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970</Words>
  <Application>Microsoft Macintosh PowerPoint</Application>
  <PresentationFormat>Widescreen</PresentationFormat>
  <Paragraphs>83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Arial</vt:lpstr>
      <vt:lpstr>Calibri</vt:lpstr>
      <vt:lpstr>Calibri Light</vt:lpstr>
      <vt:lpstr>Trebuchet MS</vt:lpstr>
      <vt:lpstr>Office Theme</vt:lpstr>
      <vt:lpstr>PowerPoint Presentation</vt:lpstr>
      <vt:lpstr>PowerPoint Presentation</vt:lpstr>
      <vt:lpstr>Il Signore Dio plasmò l’uomo con polvere del suolo</vt:lpstr>
      <vt:lpstr>e soffiò nelle sue narici un alito di vita</vt:lpstr>
      <vt:lpstr>e l’uomo divenne un essere vivente.</vt:lpstr>
      <vt:lpstr>PowerPoint Presentation</vt:lpstr>
      <vt:lpstr>PowerPoint Presentation</vt:lpstr>
      <vt:lpstr>PowerPoint Presentation</vt:lpstr>
      <vt:lpstr>e l’albero della vita in mezzo al giardino</vt:lpstr>
      <vt:lpstr>e l’albero della conoscenza del bene e del male.</vt:lpstr>
      <vt:lpstr>Il serpente era il più astuto di tutti gli animali selvatici che Dio aveva fatto</vt:lpstr>
      <vt:lpstr>e disse alla donna: È vero che Dio ha detto:   “Non dovete mangiare di alcun albero del giardino”?</vt:lpstr>
      <vt:lpstr>Rispose la donna al serpente:</vt:lpstr>
      <vt:lpstr>PowerPoint Presentation</vt:lpstr>
      <vt:lpstr>ma del frutto dell’albero che sta in mezzo al giardino Dio ha detto: </vt:lpstr>
      <vt:lpstr>“Non dovete mangiarne e non lo dovete toccare, altrimenti morirete”.</vt:lpstr>
      <vt:lpstr>Ma il serpente disse alla donna:    «Non morirete affatto!</vt:lpstr>
      <vt:lpstr>Anzi, Dio sa che il giorno in cui voi ne mangiaste si aprirebbero i vostri occhi</vt:lpstr>
      <vt:lpstr>PowerPoint Presentation</vt:lpstr>
      <vt:lpstr>Allora la donna vide che l’albero era buono da mangiare,</vt:lpstr>
      <vt:lpstr>gradevole agli occhi</vt:lpstr>
      <vt:lpstr>e desiderabile per acquistare saggezza;     prese del suo frutto e ne mangiò,</vt:lpstr>
      <vt:lpstr>poi ne diede anche al marito, che era con lei, e anch’egli ne mangiò.</vt:lpstr>
      <vt:lpstr>Allora si aprirono gli occhi di tutti  e due e conobbero di essere nudi;</vt:lpstr>
      <vt:lpstr>intrecciarono foglie di fico e se ne fecero cinture.</vt:lpstr>
      <vt:lpstr>Parola di Dio</vt:lpstr>
      <vt:lpstr>Perdonaci, Signore: abbiamo peccato.</vt:lpstr>
      <vt:lpstr>Dalla lettera di san Paolo apostolo ai Romani  Rom 5, 12-19</vt:lpstr>
      <vt:lpstr>Fratelli, come a causa di un solo uomo il peccato è entrato nel mondo e,</vt:lpstr>
      <vt:lpstr>con il peccato, la morte, così in tutti gli uomini si è propagata la morte,</vt:lpstr>
      <vt:lpstr>poiché tutti hanno peccato.</vt:lpstr>
      <vt:lpstr>Fino alla Legge infatti c’era il peccato nel mondo</vt:lpstr>
      <vt:lpstr>e, anche se il peccato non può essere imputato quando manca la Legge,</vt:lpstr>
      <vt:lpstr>la morte regnò da Adamo fino a Mosè</vt:lpstr>
      <vt:lpstr>anche su quelli che non avevano peccato a somiglianza della trasgressione di Adamo,</vt:lpstr>
      <vt:lpstr>il quale è figura di colui che doveva venire.</vt:lpstr>
      <vt:lpstr>Ma il dono di  grazia non è  come la caduta: se infatti per la caduta di uno solo tutti morirono,</vt:lpstr>
      <vt:lpstr>molto di più la grazia  di Dio, e il dono concesso in grazia del solo uomo </vt:lpstr>
      <vt:lpstr>PowerPoint Presentation</vt:lpstr>
      <vt:lpstr>E nel caso del dono non è come nel caso di quel solo che ha peccato:</vt:lpstr>
      <vt:lpstr>il giudizio infatti viene da uno solo, ed è per la condanna,</vt:lpstr>
      <vt:lpstr>il dono di grazia invece da molte cadute,  ed è per la giustificazione.</vt:lpstr>
      <vt:lpstr>Infatti se per la caduta di uno solo la morte ha regnato a causa di quel solo uomo,</vt:lpstr>
      <vt:lpstr>molto di più quelli che ricevono l’abbondanza della grazia</vt:lpstr>
      <vt:lpstr>e del dono  della giustizia regneranno  nella vita per mezzo del solo Gesù Cristo.</vt:lpstr>
      <vt:lpstr>Come dunque per la caduta di uno solo si è riversata su tutti gli uomini la condanna,</vt:lpstr>
      <vt:lpstr>così anche per l’opera giusta di uno solo si riversa su tutti gli uomini la giustificazione, che dà vita.</vt:lpstr>
      <vt:lpstr>Infatti, come per la disobbedienza di un solo uomo tutti sono stati costituiti peccatori,</vt:lpstr>
      <vt:lpstr>così anche per l’obbedienza di uno solo tutti saranno costituiti giusti.</vt:lpstr>
      <vt:lpstr>PowerPoint Presentation</vt:lpstr>
      <vt:lpstr>Lode a te, o Cristo Re di eterna gloria    Non di solo pane vivrà l’uomo, ma di ogni parola che esce dalla bocca di Dio.</vt:lpstr>
      <vt:lpstr>PowerPoint Presentation</vt:lpstr>
      <vt:lpstr>In quel tempo, Gesù fu condotto dallo Spirito nel deserto, per essere tentato dal diavolo.</vt:lpstr>
      <vt:lpstr>Dopo aver digiunato quaranta giorni e quaranta notti, alla fine ebbe fame.</vt:lpstr>
      <vt:lpstr>PowerPoint Presentation</vt:lpstr>
      <vt:lpstr>di’ che queste pietre diventino pane».</vt:lpstr>
      <vt:lpstr>Ma egli rispose: «Sta scritto: “Non di solo pane vivrà l’uomo,</vt:lpstr>
      <vt:lpstr>ma di ogni parola  che esce dalla bocca  di Dio”».</vt:lpstr>
      <vt:lpstr>Allora il diavolo lo portò nella città santa, lo pose sul punto più alto del tempio e gli disse:</vt:lpstr>
      <vt:lpstr>«Se tu sei Figlio di Dio, gèttati giù; sta scritto infatti:</vt:lpstr>
      <vt:lpstr>“Ai suoi angeli darà ordini a tuo riguardo</vt:lpstr>
      <vt:lpstr>ed essi ti porteranno sulle loro mani perché il tuo piede non inciampi in una pietra”».</vt:lpstr>
      <vt:lpstr>Gesù gli rispose: «Sta scritto anche: “Non metterai alla prova il Signore Dio tuo”».</vt:lpstr>
      <vt:lpstr>Di nuovo il diavolo lo portò sopra un monte altissimo</vt:lpstr>
      <vt:lpstr>e gli mostrò tutti i regni del mondo e la loro gloria e gli disse:</vt:lpstr>
      <vt:lpstr>«Tutte queste cose io ti darò se, gettandoti ai miei piedi, mi adorerai».</vt:lpstr>
      <vt:lpstr>Allora Gesù gli rispose: «Vàttene, satana! Sta scritto infatti:</vt:lpstr>
      <vt:lpstr>“Il Signore, Dio tuo, adorerai: a lui solo renderai culto”».</vt:lpstr>
      <vt:lpstr>Allora il diavolo lo lasciò, ed ecco degli angeli gli si avvicinarono e lo servivano.</vt:lpstr>
      <vt:lpstr>Parola del Signore   Lode a te, o Cristo</vt:lpstr>
      <vt:lpstr>PowerPoint Presentation</vt:lpstr>
      <vt:lpstr>Signore,  Figlio del Dio vivo, ascoltaci.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Pastor</cp:lastModifiedBy>
  <cp:revision>3</cp:revision>
  <dcterms:created xsi:type="dcterms:W3CDTF">2020-02-24T13:15:15Z</dcterms:created>
  <dcterms:modified xsi:type="dcterms:W3CDTF">2020-02-24T13:53:39Z</dcterms:modified>
</cp:coreProperties>
</file>