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0" r:id="rId2"/>
    <p:sldId id="258" r:id="rId3"/>
    <p:sldId id="259" r:id="rId4"/>
    <p:sldId id="318" r:id="rId5"/>
    <p:sldId id="317" r:id="rId6"/>
    <p:sldId id="260" r:id="rId7"/>
    <p:sldId id="319" r:id="rId8"/>
    <p:sldId id="261" r:id="rId9"/>
    <p:sldId id="320" r:id="rId10"/>
    <p:sldId id="262" r:id="rId11"/>
    <p:sldId id="321" r:id="rId12"/>
    <p:sldId id="322" r:id="rId13"/>
    <p:sldId id="263" r:id="rId14"/>
    <p:sldId id="264" r:id="rId15"/>
    <p:sldId id="323" r:id="rId16"/>
    <p:sldId id="265" r:id="rId17"/>
    <p:sldId id="306" r:id="rId18"/>
    <p:sldId id="314" r:id="rId19"/>
    <p:sldId id="269" r:id="rId20"/>
    <p:sldId id="315" r:id="rId21"/>
    <p:sldId id="270" r:id="rId22"/>
    <p:sldId id="324" r:id="rId23"/>
    <p:sldId id="271" r:id="rId24"/>
    <p:sldId id="272" r:id="rId25"/>
    <p:sldId id="273" r:id="rId26"/>
    <p:sldId id="274" r:id="rId27"/>
    <p:sldId id="325" r:id="rId28"/>
    <p:sldId id="275" r:id="rId29"/>
    <p:sldId id="276" r:id="rId30"/>
    <p:sldId id="277" r:id="rId31"/>
    <p:sldId id="308" r:id="rId32"/>
    <p:sldId id="278" r:id="rId33"/>
    <p:sldId id="279" r:id="rId34"/>
    <p:sldId id="280" r:id="rId35"/>
    <p:sldId id="338" r:id="rId36"/>
    <p:sldId id="281" r:id="rId37"/>
    <p:sldId id="282" r:id="rId38"/>
    <p:sldId id="337" r:id="rId39"/>
    <p:sldId id="283" r:id="rId40"/>
    <p:sldId id="336" r:id="rId41"/>
    <p:sldId id="284" r:id="rId42"/>
    <p:sldId id="335" r:id="rId43"/>
    <p:sldId id="285" r:id="rId44"/>
    <p:sldId id="326" r:id="rId45"/>
    <p:sldId id="286" r:id="rId46"/>
    <p:sldId id="287" r:id="rId47"/>
    <p:sldId id="288" r:id="rId48"/>
    <p:sldId id="334" r:id="rId49"/>
    <p:sldId id="333" r:id="rId50"/>
    <p:sldId id="289" r:id="rId51"/>
    <p:sldId id="290" r:id="rId52"/>
    <p:sldId id="332" r:id="rId53"/>
    <p:sldId id="291" r:id="rId54"/>
    <p:sldId id="292" r:id="rId55"/>
    <p:sldId id="331" r:id="rId56"/>
    <p:sldId id="293" r:id="rId57"/>
    <p:sldId id="295" r:id="rId58"/>
    <p:sldId id="339" r:id="rId59"/>
    <p:sldId id="296" r:id="rId60"/>
    <p:sldId id="330" r:id="rId61"/>
    <p:sldId id="297" r:id="rId62"/>
    <p:sldId id="298" r:id="rId63"/>
    <p:sldId id="316" r:id="rId64"/>
    <p:sldId id="299" r:id="rId65"/>
    <p:sldId id="329" r:id="rId66"/>
    <p:sldId id="300" r:id="rId67"/>
    <p:sldId id="328" r:id="rId68"/>
    <p:sldId id="301" r:id="rId69"/>
    <p:sldId id="303" r:id="rId70"/>
    <p:sldId id="327" r:id="rId71"/>
    <p:sldId id="304" r:id="rId72"/>
    <p:sldId id="341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28"/>
    <p:restoredTop sz="94694"/>
  </p:normalViewPr>
  <p:slideViewPr>
    <p:cSldViewPr snapToGrid="0" snapToObjects="1">
      <p:cViewPr varScale="1">
        <p:scale>
          <a:sx n="205" d="100"/>
          <a:sy n="205" d="100"/>
        </p:scale>
        <p:origin x="1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EF22-F83E-0D47-A83E-6772DE54E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98860-54B5-6D49-8128-03349D38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8D3A2-72D0-9D4F-A3CF-5FB75C57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DD6E2-3DDD-C946-91AC-1CBC33B5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5D9F-0687-334B-AE6B-B2DA87F2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41B4-DD91-D84F-AC08-E20EEAB8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81D30-2B95-A44B-83D5-1A19DF77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E181-2DDF-544C-8DA0-E599E4BC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1351-B720-A943-A0BA-C3915381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97B32-7629-F646-8B19-03C1287A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A72C6-4EF8-D34B-A6B8-8C1B848EF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7BE89-05B9-C94E-AE44-3B8B4ECF5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C667F-5BEC-8147-AADF-A8CB5B3E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4E1BA-5CEE-1E40-8877-7BFFF214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DA5F0-4008-2144-A9C4-01732F2F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4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54A9-F70E-EE47-86C3-785D7CCF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E52C0-BEBC-7C45-894E-360EC9C9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4CC0D-35CF-CA4C-990B-5A61A9C2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E7474-43F0-6C4E-AEBF-85343DAC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3D28-90F7-F843-8169-913C78CC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7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1018-7FEB-3440-A29E-046F2C3E2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BD4F-DEFA-CF4B-99C1-75E9B251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0F68-36BE-5D4E-BECE-F113E70C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E74E-2F1F-9A43-BC8F-DC841F3F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C1D75-9966-BB42-9E20-A6B6733D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3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8689-CB8D-684E-B714-A4DCB265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3B051-D7B9-D243-9A54-7B8E9E30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5D402-9A90-2D4F-BEF7-4EC32CB9E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0BA39-4170-C845-9BDF-452794F71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710EB-6C60-0546-97D5-99F10A8A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B99C8-E26A-A949-B3A5-5243D8FC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6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FC39-AFC5-F048-B159-3EDA3789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4E271-11D0-DE48-8DCF-536A673F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D3E7E-9C25-AD42-9AA9-C9CC8FB0B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1ACA2-E3D4-814C-9BFD-EE4BB55CC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6851D-B43D-9246-82B6-C9EA49955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CEA12-6AE2-9E4B-B71A-48CD58E8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CF0CE-9E22-D349-92EB-5303EC2A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1D3FF-40EF-294A-A490-9B2ECEB3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5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DFD2-572A-B74F-9731-29AEEF70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ABE01-BAB5-514C-91B3-B36227E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5D0D6-8DB0-F44A-8267-886B1516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EBE62-37CB-9A42-8A1D-2D117C55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7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009F4D-66BA-7E49-917B-EDC0920A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4757A-B28D-0046-8D87-5C4DD75B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F62E5-3D5A-984A-AE80-F514D846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3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A859-4248-CF43-A879-B2D1292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8E280-ED99-DC49-9D0E-B23E9BE5E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41B04-9F00-8F43-97C9-3F4B1FEA3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729AA-1551-B74A-A9F5-45096156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632F9-9040-2142-80DB-5CCA6633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B6ECF-F545-AC46-A743-DC02ACA7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20C3-0053-1F40-B616-846E6CE8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82107-DA90-E847-B9B8-B05DFFAEC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3D2C7-25E0-1A4D-A224-4D5ACBEC1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EEF73-30BE-864C-B711-D26D43662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A8CBC-382C-C74B-9EE3-9997082E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BC85F-D01C-3E43-A21D-385F2D02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8067C-9572-7B47-86B0-E71ED1F8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9D33B-F446-534D-9724-4ECCF85D2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59043-164A-4C4B-96E2-19104B453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21324-CC77-D242-AEEE-C2E8FACAB10B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76A34-D1C9-E142-8178-0BB31958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9E2F1-6357-5042-ADFE-B2C4B533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C120-90D8-4343-BD98-7DCABB2DC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9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ving law of the Lord&quot;">
            <a:extLst>
              <a:ext uri="{FF2B5EF4-FFF2-40B4-BE49-F238E27FC236}">
                <a16:creationId xmlns:a16="http://schemas.microsoft.com/office/drawing/2014/main" id="{A4AB63AB-42DD-A542-8243-28028BDF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22BA3-A0ED-6C42-B48A-AE46003B6B03}"/>
              </a:ext>
            </a:extLst>
          </p:cNvPr>
          <p:cNvSpPr txBox="1"/>
          <p:nvPr/>
        </p:nvSpPr>
        <p:spPr>
          <a:xfrm>
            <a:off x="1" y="602732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St. jane </a:t>
            </a:r>
            <a:r>
              <a:rPr lang="en-US" sz="4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frances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de Chantal parish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1178B-FE05-734B-8199-005A46DC6148}"/>
              </a:ext>
            </a:extLst>
          </p:cNvPr>
          <p:cNvSpPr txBox="1"/>
          <p:nvPr/>
        </p:nvSpPr>
        <p:spPr>
          <a:xfrm>
            <a:off x="1" y="27656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6</a:t>
            </a:r>
            <a:r>
              <a:rPr lang="en-US" sz="4400" baseline="300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th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Sunday Ordinary time (A)</a:t>
            </a:r>
          </a:p>
        </p:txBody>
      </p:sp>
    </p:spTree>
    <p:extLst>
      <p:ext uri="{BB962C8B-B14F-4D97-AF65-F5344CB8AC3E}">
        <p14:creationId xmlns:p14="http://schemas.microsoft.com/office/powerpoint/2010/main" val="79595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od's wisdom&quot;">
            <a:extLst>
              <a:ext uri="{FF2B5EF4-FFF2-40B4-BE49-F238E27FC236}">
                <a16:creationId xmlns:a16="http://schemas.microsoft.com/office/drawing/2014/main" id="{CF286C15-868F-4E46-8DEC-6B8F222C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8077200" cy="5290458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great is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 wisdom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the Lord;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464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God's wisdom&quot;">
            <a:extLst>
              <a:ext uri="{FF2B5EF4-FFF2-40B4-BE49-F238E27FC236}">
                <a16:creationId xmlns:a16="http://schemas.microsoft.com/office/drawing/2014/main" id="{EF7CB8F7-687B-F645-A4AA-D7474D133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14" y="533400"/>
            <a:ext cx="11821886" cy="60960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He is mighty in power and sees everything;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60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533401"/>
            <a:ext cx="5290457" cy="5592763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His eyes are on those who fear Him,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4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which way&quot;">
            <a:extLst>
              <a:ext uri="{FF2B5EF4-FFF2-40B4-BE49-F238E27FC236}">
                <a16:creationId xmlns:a16="http://schemas.microsoft.com/office/drawing/2014/main" id="{9BE6D0BE-4887-9440-9E07-656CB9260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r="20223"/>
          <a:stretch/>
        </p:blipFill>
        <p:spPr bwMode="auto">
          <a:xfrm>
            <a:off x="-11909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01" y="0"/>
            <a:ext cx="5742213" cy="6857999"/>
          </a:xfrm>
        </p:spPr>
        <p:txBody>
          <a:bodyPr anchor="ctr">
            <a:noAutofit/>
          </a:bodyPr>
          <a:lstStyle/>
          <a:p>
            <a:pPr marL="1588" indent="-1588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He knows every human action.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742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He has not commanded anyone to be wicked,&quot;">
            <a:extLst>
              <a:ext uri="{FF2B5EF4-FFF2-40B4-BE49-F238E27FC236}">
                <a16:creationId xmlns:a16="http://schemas.microsoft.com/office/drawing/2014/main" id="{7A41D3F5-E0DC-6C4A-A2CD-B5FDB642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878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8600"/>
            <a:ext cx="12187836" cy="2819400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He has not commanded anyone to be wicked,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58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ádám és éva biblia&quot;">
            <a:extLst>
              <a:ext uri="{FF2B5EF4-FFF2-40B4-BE49-F238E27FC236}">
                <a16:creationId xmlns:a16="http://schemas.microsoft.com/office/drawing/2014/main" id="{9DCE763D-8F17-E949-925D-8AC4BD4E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28601"/>
            <a:ext cx="12192000" cy="2819400"/>
          </a:xfrm>
        </p:spPr>
        <p:txBody>
          <a:bodyPr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He has not given anyone permission to sin.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10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mt-MT" sz="88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The Word of the Lord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CA" sz="88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Thanks be to god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23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sus walking feet on the road&quot;">
            <a:extLst>
              <a:ext uri="{FF2B5EF4-FFF2-40B4-BE49-F238E27FC236}">
                <a16:creationId xmlns:a16="http://schemas.microsoft.com/office/drawing/2014/main" id="{A9F8A064-87FA-C64A-98B1-5009B169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9D299-D638-B44B-9086-38AF5951EA66}"/>
              </a:ext>
            </a:extLst>
          </p:cNvPr>
          <p:cNvSpPr/>
          <p:nvPr/>
        </p:nvSpPr>
        <p:spPr>
          <a:xfrm>
            <a:off x="3437680" y="3229337"/>
            <a:ext cx="8754319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en-CA" sz="72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Blessed are those who walk in the </a:t>
            </a:r>
          </a:p>
          <a:p>
            <a:pPr lvl="0" algn="ctr">
              <a:spcAft>
                <a:spcPts val="1000"/>
              </a:spcAft>
            </a:pPr>
            <a:r>
              <a:rPr lang="en-CA" sz="72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law of the Lord!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99EF40-B072-C44B-8001-496042E8FA81}"/>
              </a:ext>
            </a:extLst>
          </p:cNvPr>
          <p:cNvSpPr/>
          <p:nvPr/>
        </p:nvSpPr>
        <p:spPr>
          <a:xfrm>
            <a:off x="3437680" y="171148"/>
            <a:ext cx="8754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000" b="1" i="1" dirty="0">
                <a:solidFill>
                  <a:srgbClr val="FFFF00"/>
                </a:solidFill>
                <a:effectLst>
                  <a:glow rad="1524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Responsorial psalm:</a:t>
            </a:r>
            <a:endParaRPr lang="en-CA" sz="6000" b="1" cap="all" dirty="0">
              <a:solidFill>
                <a:srgbClr val="FFFF00"/>
              </a:solidFill>
              <a:effectLst>
                <a:glow rad="1524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6256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A reading from the letter of Saint Paul to the Corinthians&quot;">
            <a:extLst>
              <a:ext uri="{FF2B5EF4-FFF2-40B4-BE49-F238E27FC236}">
                <a16:creationId xmlns:a16="http://schemas.microsoft.com/office/drawing/2014/main" id="{F950D921-0C98-8241-B3A6-55DB42E00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r="1" b="345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6095999" cy="6858000"/>
          </a:xfrm>
        </p:spPr>
        <p:txBody>
          <a:bodyPr anchor="ctr">
            <a:noAutofit/>
          </a:bodyPr>
          <a:lstStyle/>
          <a:p>
            <a:pPr mar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800" b="1" i="1" dirty="0">
                <a:solidFill>
                  <a:srgbClr val="000000"/>
                </a:solidFill>
              </a:rPr>
              <a:t>From the letter of Saint Paul </a:t>
            </a:r>
          </a:p>
          <a:p>
            <a:pPr mar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800" b="1" i="1" dirty="0">
                <a:solidFill>
                  <a:srgbClr val="000000"/>
                </a:solidFill>
              </a:rPr>
              <a:t>to the Corinthians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5509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33" y="0"/>
            <a:ext cx="7704667" cy="6858000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Brothers and sisters:  Among the mature we do speak wisdom, though it is not a wisdom of this age</a:t>
            </a:r>
            <a:endParaRPr 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7905" t="4444" r="8305" b="5556"/>
          <a:stretch>
            <a:fillRect/>
          </a:stretch>
        </p:blipFill>
        <p:spPr bwMode="auto">
          <a:xfrm>
            <a:off x="0" y="0"/>
            <a:ext cx="44873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56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ading from the book of sirach&quot;">
            <a:extLst>
              <a:ext uri="{FF2B5EF4-FFF2-40B4-BE49-F238E27FC236}">
                <a16:creationId xmlns:a16="http://schemas.microsoft.com/office/drawing/2014/main" id="{33CAF0BA-CCE3-274B-8A14-3956D39FA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38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696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 of the rulers of this age, who are doomed to perish.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6474"/>
          <a:stretch>
            <a:fillRect/>
          </a:stretch>
        </p:blipFill>
        <p:spPr bwMode="auto">
          <a:xfrm>
            <a:off x="769620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990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971" y="0"/>
            <a:ext cx="7522029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we speak God’s wisdom, secret and hidden,</a:t>
            </a:r>
            <a:endParaRPr lang="en-US" sz="8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699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30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A reading from the letter of Saint Paul to the Corinthians&quot;">
            <a:extLst>
              <a:ext uri="{FF2B5EF4-FFF2-40B4-BE49-F238E27FC236}">
                <a16:creationId xmlns:a16="http://schemas.microsoft.com/office/drawing/2014/main" id="{9A557311-A594-0C41-8AE5-A88714F75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r="2" b="12744"/>
          <a:stretch/>
        </p:blipFill>
        <p:spPr bwMode="auto">
          <a:xfrm>
            <a:off x="5867400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1" y="1"/>
            <a:ext cx="5867399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which God decreed before the ages for our glory.</a:t>
            </a:r>
            <a:endParaRPr lang="en-US" sz="8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80925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9257" y="0"/>
            <a:ext cx="7382743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None of the rulers of this age understood this: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820191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8131629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if they had, they would not have crucified the Lord of glory.  As it is written,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764" t="2222" r="1879" b="2222"/>
          <a:stretch>
            <a:fillRect/>
          </a:stretch>
        </p:blipFill>
        <p:spPr bwMode="auto">
          <a:xfrm>
            <a:off x="784860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002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214" y="0"/>
            <a:ext cx="7323786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What no eye has seen, nor ear heard,    nor the human heart conceived,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82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695699" y="2792186"/>
            <a:ext cx="1062507" cy="9144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F13FFCE-7367-B34E-B1DE-48742B75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671" y="114300"/>
            <a:ext cx="7625443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what God has prepared for those who love Him.”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05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God has revealed to us through the Spirit&quot;">
            <a:extLst>
              <a:ext uri="{FF2B5EF4-FFF2-40B4-BE49-F238E27FC236}">
                <a16:creationId xmlns:a16="http://schemas.microsoft.com/office/drawing/2014/main" id="{C5C5869E-DB7C-0148-8085-1392E37A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These things God has revealed to us through the Spirit;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39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for the Spirit searches everything, even the depths of God.&quot;">
            <a:extLst>
              <a:ext uri="{FF2B5EF4-FFF2-40B4-BE49-F238E27FC236}">
                <a16:creationId xmlns:a16="http://schemas.microsoft.com/office/drawing/2014/main" id="{15019CDC-75E8-2A4E-843B-DC75B9EE8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r="18380"/>
          <a:stretch/>
        </p:blipFill>
        <p:spPr bwMode="auto">
          <a:xfrm>
            <a:off x="5867400" y="10"/>
            <a:ext cx="63246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7739743" cy="6857989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the Spirit searches everything, even the depths of God.</a:t>
            </a:r>
          </a:p>
        </p:txBody>
      </p:sp>
    </p:spTree>
    <p:extLst>
      <p:ext uri="{BB962C8B-B14F-4D97-AF65-F5344CB8AC3E}">
        <p14:creationId xmlns:p14="http://schemas.microsoft.com/office/powerpoint/2010/main" val="1213331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A27458-957E-0948-8287-54C846044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mt-MT" sz="88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The Word of the Lord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CA" sz="88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Thanks be to god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76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950" y="0"/>
            <a:ext cx="760705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If you choose, you can keep the commandments, and they will save you.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5058" name="Picture 2" descr="Image result for boy praying&quot;">
            <a:extLst>
              <a:ext uri="{FF2B5EF4-FFF2-40B4-BE49-F238E27FC236}">
                <a16:creationId xmlns:a16="http://schemas.microsoft.com/office/drawing/2014/main" id="{17F6C4FA-9D7E-164A-9DFA-57580209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8495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15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7410" name="Picture 2" descr="Image result for Hallelujah&quot;">
            <a:extLst>
              <a:ext uri="{FF2B5EF4-FFF2-40B4-BE49-F238E27FC236}">
                <a16:creationId xmlns:a16="http://schemas.microsoft.com/office/drawing/2014/main" id="{040CF46D-C75D-F64D-A169-267918B7AF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9083" b="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04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0"/>
            <a:ext cx="55935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324600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 reading from the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Holy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Gospel according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to Matthew.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endParaRPr lang="en-US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336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6770" y="0"/>
            <a:ext cx="768523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Jesus said to His disciples: “Do not think that I have come to abolish the Law or the Prophets;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4034" name="Picture 2" descr="Image result for jesus&quot;">
            <a:extLst>
              <a:ext uri="{FF2B5EF4-FFF2-40B4-BE49-F238E27FC236}">
                <a16:creationId xmlns:a16="http://schemas.microsoft.com/office/drawing/2014/main" id="{827ADD25-EB64-9E4A-8931-73439268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45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53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0"/>
            <a:ext cx="8229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 have come</a:t>
            </a:r>
          </a:p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not to abolish but to fulfill.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50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result for heaven and earth&quot;">
            <a:extLst>
              <a:ext uri="{FF2B5EF4-FFF2-40B4-BE49-F238E27FC236}">
                <a16:creationId xmlns:a16="http://schemas.microsoft.com/office/drawing/2014/main" id="{0A4257D2-0643-9D45-8E5A-15AB73F3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49" y="302704"/>
            <a:ext cx="11887200" cy="5646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“For I tell you, until heaven and earth</a:t>
            </a:r>
          </a:p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pass away,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552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3010" name="Picture 2" descr="Image result for the law of god&quot;">
            <a:extLst>
              <a:ext uri="{FF2B5EF4-FFF2-40B4-BE49-F238E27FC236}">
                <a16:creationId xmlns:a16="http://schemas.microsoft.com/office/drawing/2014/main" id="{D6ED8636-2779-6540-B07B-1E53227B6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3" b="-1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2621" y="0"/>
            <a:ext cx="6924215" cy="6858000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not one letter, not one stroke of a letter, will pass away from the Law until all is accomplished.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649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154858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Therefore, whoever breaks one of the least of these commandments, and teaches others to do the same,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62" name="Picture 2" descr="Image result for 10 commandments movie moses&quot;">
            <a:extLst>
              <a:ext uri="{FF2B5EF4-FFF2-40B4-BE49-F238E27FC236}">
                <a16:creationId xmlns:a16="http://schemas.microsoft.com/office/drawing/2014/main" id="{C56BC881-9A54-C44F-8A04-1CA4CD298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b="6666"/>
          <a:stretch/>
        </p:blipFill>
        <p:spPr bwMode="auto">
          <a:xfrm>
            <a:off x="6154858" y="-1"/>
            <a:ext cx="6037142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4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will be called least</a:t>
            </a: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 the kingdom</a:t>
            </a: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heaven;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761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called great in the kingdom of heaven.&quot;">
            <a:extLst>
              <a:ext uri="{FF2B5EF4-FFF2-40B4-BE49-F238E27FC236}">
                <a16:creationId xmlns:a16="http://schemas.microsoft.com/office/drawing/2014/main" id="{CCCB7DE1-52CC-6A4C-9D00-69CF2417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588" indent="-1588" algn="ctr">
              <a:spcBef>
                <a:spcPct val="20000"/>
              </a:spcBef>
              <a:defRPr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whoever does them and teaches them will be called great in the kingdom of heaven.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327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855" y="0"/>
            <a:ext cx="9291145" cy="6858000"/>
          </a:xfrm>
        </p:spPr>
        <p:txBody>
          <a:bodyPr anchor="ctr">
            <a:noAutofit/>
          </a:bodyPr>
          <a:lstStyle/>
          <a:p>
            <a:pPr marL="1588" indent="-1588" algn="ctr">
              <a:spcBef>
                <a:spcPts val="0"/>
              </a:spcBef>
              <a:buNone/>
            </a:pPr>
            <a:r>
              <a:rPr lang="en-CA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“For I tell you, </a:t>
            </a:r>
          </a:p>
          <a:p>
            <a:pPr marL="1588" indent="-1588" algn="ctr">
              <a:spcBef>
                <a:spcPts val="0"/>
              </a:spcBef>
              <a:buNone/>
            </a:pPr>
            <a:r>
              <a:rPr lang="en-CA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unless your righteousness exceeds that </a:t>
            </a:r>
          </a:p>
          <a:p>
            <a:pPr marL="1588" indent="-1588" algn="ctr">
              <a:spcBef>
                <a:spcPts val="0"/>
              </a:spcBef>
              <a:buNone/>
            </a:pPr>
            <a:r>
              <a:rPr lang="en-CA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the scribes </a:t>
            </a:r>
          </a:p>
          <a:p>
            <a:pPr marL="1588" indent="-1588" algn="ctr">
              <a:spcBef>
                <a:spcPts val="0"/>
              </a:spcBef>
              <a:buNone/>
            </a:pPr>
            <a:r>
              <a:rPr lang="en-CA" sz="8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Pharisees,</a:t>
            </a:r>
            <a:endParaRPr lang="en-US" sz="8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78373" y="0"/>
            <a:ext cx="31958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985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lessed are those who walk in the law of the Lord!&quot;">
            <a:extLst>
              <a:ext uri="{FF2B5EF4-FFF2-40B4-BE49-F238E27FC236}">
                <a16:creationId xmlns:a16="http://schemas.microsoft.com/office/drawing/2014/main" id="{50439441-6744-8E4A-90EE-D733395F7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18604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B3CB-922D-2846-A1C4-BE9436A2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388303"/>
            <a:ext cx="12192000" cy="2469687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If you trust in God,</a:t>
            </a:r>
          </a:p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you too shall live, 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36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enter the kingdom of heaven&quot;">
            <a:extLst>
              <a:ext uri="{FF2B5EF4-FFF2-40B4-BE49-F238E27FC236}">
                <a16:creationId xmlns:a16="http://schemas.microsoft.com/office/drawing/2014/main" id="{C0E36D0B-8872-6C4E-8ECE-C3A9579A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690886"/>
          </a:xfrm>
        </p:spPr>
        <p:txBody>
          <a:bodyPr anchor="b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you will never enter the kingdom of heaven.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492424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You shall not murder&quot;">
            <a:extLst>
              <a:ext uri="{FF2B5EF4-FFF2-40B4-BE49-F238E27FC236}">
                <a16:creationId xmlns:a16="http://schemas.microsoft.com/office/drawing/2014/main" id="{B73553B3-B919-5849-A894-6E20E2970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-2" b="7004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126014" cy="685799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“You have heard that it was said to those of ancient times, ‘You shall not murder’; 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343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5842" name="Picture 2" descr="Image result for liable to judgement&quot;">
            <a:extLst>
              <a:ext uri="{FF2B5EF4-FFF2-40B4-BE49-F238E27FC236}">
                <a16:creationId xmlns:a16="http://schemas.microsoft.com/office/drawing/2014/main" id="{363822D3-A12D-EF4F-84DD-97918D107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20287" b="1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876" y="0"/>
            <a:ext cx="651196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‘whoever murders shall be liable to judgement.’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555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angry brother&quot;">
            <a:extLst>
              <a:ext uri="{FF2B5EF4-FFF2-40B4-BE49-F238E27FC236}">
                <a16:creationId xmlns:a16="http://schemas.microsoft.com/office/drawing/2014/main" id="{A6BCB566-4B66-1747-B2DC-B55D9886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60960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I say to you that the one who is angry with their brother or sister,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024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3C7E28-7455-0D45-B51A-729D03BB21E6}"/>
              </a:ext>
            </a:extLst>
          </p:cNvPr>
          <p:cNvSpPr/>
          <p:nvPr/>
        </p:nvSpPr>
        <p:spPr>
          <a:xfrm>
            <a:off x="5675586" y="-100896"/>
            <a:ext cx="6516414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CA" sz="6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will be liable to judgement; and whoever insults their brother or sister, will be liable to the council; </a:t>
            </a:r>
            <a:endParaRPr lang="en-US" sz="6500" dirty="0"/>
          </a:p>
        </p:txBody>
      </p:sp>
      <p:pic>
        <p:nvPicPr>
          <p:cNvPr id="33794" name="Picture 2" descr="Image result for jewish senhedrian&quot;">
            <a:extLst>
              <a:ext uri="{FF2B5EF4-FFF2-40B4-BE49-F238E27FC236}">
                <a16:creationId xmlns:a16="http://schemas.microsoft.com/office/drawing/2014/main" id="{78AE9605-443C-5A42-9D07-C82C3BB0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"/>
          <a:stretch/>
        </p:blipFill>
        <p:spPr bwMode="auto">
          <a:xfrm>
            <a:off x="1" y="0"/>
            <a:ext cx="567558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5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17" y="152401"/>
            <a:ext cx="11918731" cy="5973763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whoever says, ‘You fool,’ will be liable to the hell of fire.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267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8242213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“So when you are offering your gift at the altar, if you remember that your brother or sister has something against you,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2772" name="Picture 4" descr="Image result for pope francis receiving altar gifts during mass&quot;">
            <a:extLst>
              <a:ext uri="{FF2B5EF4-FFF2-40B4-BE49-F238E27FC236}">
                <a16:creationId xmlns:a16="http://schemas.microsoft.com/office/drawing/2014/main" id="{91F93572-A9E7-7445-8D28-EE321B004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4"/>
          <a:stretch/>
        </p:blipFill>
        <p:spPr bwMode="auto">
          <a:xfrm>
            <a:off x="8242212" y="0"/>
            <a:ext cx="394978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43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095415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leave your gift there before the altar and go;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1746" name="Picture 2" descr="Image result for holding the offerings to god of bread and wine&quot;">
            <a:extLst>
              <a:ext uri="{FF2B5EF4-FFF2-40B4-BE49-F238E27FC236}">
                <a16:creationId xmlns:a16="http://schemas.microsoft.com/office/drawing/2014/main" id="{214CEEA6-0530-0E45-9804-8A07B8A2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15" y="0"/>
            <a:ext cx="709658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40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leave your gift there before the altar and go;&quot;">
            <a:extLst>
              <a:ext uri="{FF2B5EF4-FFF2-40B4-BE49-F238E27FC236}">
                <a16:creationId xmlns:a16="http://schemas.microsoft.com/office/drawing/2014/main" id="{0076BE69-53A5-D24B-9116-2B2806AC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82814"/>
            <a:ext cx="12192000" cy="2475186"/>
          </a:xfrm>
        </p:spPr>
        <p:txBody>
          <a:bodyPr anchor="b">
            <a:normAutofit lnSpcReduction="10000"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first be reconciled</a:t>
            </a: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to your brother or sister,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766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EE039BD-9F99-0D49-89AC-4577327F5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0833"/>
          <a:stretch/>
        </p:blipFill>
        <p:spPr bwMode="auto">
          <a:xfrm flipH="1"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1321" y="0"/>
            <a:ext cx="4869179" cy="6857999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then come and offer your gift.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26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lessed are those who walk in the law of the Lord!&quot;">
            <a:extLst>
              <a:ext uri="{FF2B5EF4-FFF2-40B4-BE49-F238E27FC236}">
                <a16:creationId xmlns:a16="http://schemas.microsoft.com/office/drawing/2014/main" id="{28FDB8EE-27DF-B745-9B28-62FE197F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B3CB-922D-2846-A1C4-BE9436A2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458673" cy="6858000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to act faithfully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is a matter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your own choice.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523929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you are on the way to court&quot;">
            <a:extLst>
              <a:ext uri="{FF2B5EF4-FFF2-40B4-BE49-F238E27FC236}">
                <a16:creationId xmlns:a16="http://schemas.microsoft.com/office/drawing/2014/main" id="{DEE18B19-F050-3F43-976C-7695CB6C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67" y="0"/>
            <a:ext cx="12044855" cy="6858000"/>
          </a:xfrm>
        </p:spPr>
        <p:txBody>
          <a:bodyPr anchor="ctr">
            <a:normAutofit fontScale="85000" lnSpcReduction="20000"/>
          </a:bodyPr>
          <a:lstStyle/>
          <a:p>
            <a:pPr marL="1588" indent="-1588" algn="ctr">
              <a:buNone/>
            </a:pPr>
            <a:r>
              <a:rPr lang="en-CA" sz="10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“Come to terms quickly with your accuser</a:t>
            </a:r>
          </a:p>
          <a:p>
            <a:pPr marL="1588" indent="-1588" algn="ctr">
              <a:buNone/>
            </a:pPr>
            <a:endParaRPr lang="en-CA" sz="5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r>
              <a:rPr lang="en-CA" sz="10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while the two of you are on the way to court,</a:t>
            </a:r>
            <a:endParaRPr lang="en-US" sz="10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760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judge&quot;">
            <a:extLst>
              <a:ext uri="{FF2B5EF4-FFF2-40B4-BE49-F238E27FC236}">
                <a16:creationId xmlns:a16="http://schemas.microsoft.com/office/drawing/2014/main" id="{437E5416-CA01-4F4B-89D9-EE4F5E48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1" y="533400"/>
            <a:ext cx="12032242" cy="61722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 your accuser may hand you over to the judge,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021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7" y="-1"/>
            <a:ext cx="11962874" cy="68579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the judge to the guard,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and you will be thrown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into prison.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956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99" y="3048000"/>
            <a:ext cx="11975487" cy="35814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Truly I tell you, you will never get out until you have paid the last penny.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513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You shall not commit adultery&quot;">
            <a:extLst>
              <a:ext uri="{FF2B5EF4-FFF2-40B4-BE49-F238E27FC236}">
                <a16:creationId xmlns:a16="http://schemas.microsoft.com/office/drawing/2014/main" id="{FF213222-7E22-A84F-8018-3D354E35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49" y="0"/>
            <a:ext cx="11880894" cy="67056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“You have heard</a:t>
            </a: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that it was said, </a:t>
            </a:r>
          </a:p>
          <a:p>
            <a:pPr marL="1588" indent="-1588" algn="ctr">
              <a:buNone/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‘You shall not commit adultery.’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66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man attracted to woman&quot;">
            <a:extLst>
              <a:ext uri="{FF2B5EF4-FFF2-40B4-BE49-F238E27FC236}">
                <a16:creationId xmlns:a16="http://schemas.microsoft.com/office/drawing/2014/main" id="{D9E26E62-C305-C140-A483-1107D6A6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33400"/>
            <a:ext cx="12192001" cy="6172200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“But I say to you that everyone who looks at a woman with lust has already committed adultery with her in his heart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4873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r="38000"/>
          <a:stretch>
            <a:fillRect/>
          </a:stretch>
        </p:blipFill>
        <p:spPr bwMode="auto">
          <a:xfrm>
            <a:off x="5822022" y="0"/>
            <a:ext cx="63699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822022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“If your right eye causes you to sin, tear it out and throw it away;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251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one eye&quot;">
            <a:extLst>
              <a:ext uri="{FF2B5EF4-FFF2-40B4-BE49-F238E27FC236}">
                <a16:creationId xmlns:a16="http://schemas.microsoft.com/office/drawing/2014/main" id="{B5E171F2-8393-944A-8550-FBB31DD84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754853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it is better for you to lose one of your members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272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754853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than for your whole body to be thrown into hell.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2" name="Picture 2" descr="Image result for whole body to be thrown into hell&quot;">
            <a:extLst>
              <a:ext uri="{FF2B5EF4-FFF2-40B4-BE49-F238E27FC236}">
                <a16:creationId xmlns:a16="http://schemas.microsoft.com/office/drawing/2014/main" id="{D549E87B-6D18-F148-9A14-B07F628D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61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And if your right hand causes you to sin, cut it off and throw it away;&quot;">
            <a:extLst>
              <a:ext uri="{FF2B5EF4-FFF2-40B4-BE49-F238E27FC236}">
                <a16:creationId xmlns:a16="http://schemas.microsoft.com/office/drawing/2014/main" id="{2A9C8AF3-A274-6C42-9BEA-7F61A664C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216989" cy="6858000"/>
          </a:xfrm>
        </p:spPr>
        <p:txBody>
          <a:bodyPr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if your right hand causes you to sin, cut it off and throw it away;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63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594" y="0"/>
            <a:ext cx="6457709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 Lord has placed before you fire and water,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A765F8-B326-0947-9DC3-17103D887712}"/>
              </a:ext>
            </a:extLst>
          </p:cNvPr>
          <p:cNvSpPr/>
          <p:nvPr/>
        </p:nvSpPr>
        <p:spPr>
          <a:xfrm>
            <a:off x="474562" y="6261904"/>
            <a:ext cx="1342663" cy="2912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8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r="36842" b="-183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12" y="152400"/>
            <a:ext cx="11956568" cy="6477000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it is better for you to lose one of your members than for your whole body to go into hell.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993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It was also said, “Whoever divorces his wife, let him give her a certificate of divorce.”&quot;">
            <a:extLst>
              <a:ext uri="{FF2B5EF4-FFF2-40B4-BE49-F238E27FC236}">
                <a16:creationId xmlns:a16="http://schemas.microsoft.com/office/drawing/2014/main" id="{165FE3F8-28F0-4D4E-89D4-07B85863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7" y="0"/>
            <a:ext cx="11988099" cy="67056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It was also said, “Whoever divorces his wife, let him give her a certificate of divorce.”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112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524750" cy="6858000"/>
          </a:xfrm>
        </p:spPr>
        <p:txBody>
          <a:bodyPr anchor="ctr">
            <a:normAutofit fontScale="92500" lnSpcReduction="10000"/>
          </a:bodyPr>
          <a:lstStyle/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I say to you that anyone who divorces his wife, except on the ground of unchastity, causes her to commit adultery;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530" name="Picture 2" descr="Image result for woman commit adultery&quot;">
            <a:extLst>
              <a:ext uri="{FF2B5EF4-FFF2-40B4-BE49-F238E27FC236}">
                <a16:creationId xmlns:a16="http://schemas.microsoft.com/office/drawing/2014/main" id="{D839DE9E-3F65-5D4B-87C6-2ECD2F60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46672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83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9338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9933" y="0"/>
            <a:ext cx="7920597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whoever marries a divorced woman commits adultery.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177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73" y="0"/>
            <a:ext cx="7574302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“Again, you have heard that it was said to those of ancient times,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 descr="Image result for Again, you have heard that it was said to those of ancient times&quot;">
            <a:extLst>
              <a:ext uri="{FF2B5EF4-FFF2-40B4-BE49-F238E27FC236}">
                <a16:creationId xmlns:a16="http://schemas.microsoft.com/office/drawing/2014/main" id="{54F1BED8-74FC-0A47-9230-D1A5890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0"/>
            <a:ext cx="45688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82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426" y="0"/>
            <a:ext cx="7587574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‘You shall not swear falsely but carry out the vows you have made to the Lord.’ 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44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7716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43" y="132430"/>
            <a:ext cx="11918731" cy="6634129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I say to you: </a:t>
            </a:r>
          </a:p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Do not swear at all</a:t>
            </a:r>
          </a:p>
          <a:p>
            <a:pPr marL="1588" indent="-1588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either by heaven,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565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throne of God, or by the earth, for it is His footstool&quot;">
            <a:extLst>
              <a:ext uri="{FF2B5EF4-FFF2-40B4-BE49-F238E27FC236}">
                <a16:creationId xmlns:a16="http://schemas.microsoft.com/office/drawing/2014/main" id="{54207D5A-EA50-DC4D-80F6-5B79CA3D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102"/>
            <a:ext cx="12191999" cy="6634129"/>
          </a:xfrm>
        </p:spPr>
        <p:txBody>
          <a:bodyPr anchor="b">
            <a:normAutofit/>
          </a:bodyPr>
          <a:lstStyle/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it is the throne of God, </a:t>
            </a:r>
          </a:p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 by the earth,</a:t>
            </a:r>
          </a:p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it is His footstool,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391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city of the great King&quot;">
            <a:extLst>
              <a:ext uri="{FF2B5EF4-FFF2-40B4-BE49-F238E27FC236}">
                <a16:creationId xmlns:a16="http://schemas.microsoft.com/office/drawing/2014/main" id="{52A0136A-144F-384F-8A34-6C1349AF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3" y="228601"/>
            <a:ext cx="11912425" cy="5897563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 by Jerusalem, for it is the city of the great King.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611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black and white hair&quot;">
            <a:extLst>
              <a:ext uri="{FF2B5EF4-FFF2-40B4-BE49-F238E27FC236}">
                <a16:creationId xmlns:a16="http://schemas.microsoft.com/office/drawing/2014/main" id="{94D641BD-8294-5948-B761-55B9F591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12191998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do not swear by your head, for you cannot make one hair white or black.  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46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tretch out your hand&quot;">
            <a:extLst>
              <a:ext uri="{FF2B5EF4-FFF2-40B4-BE49-F238E27FC236}">
                <a16:creationId xmlns:a16="http://schemas.microsoft.com/office/drawing/2014/main" id="{8B65C10F-3DBF-1F49-9039-6F5EE550B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37908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42" y="1534585"/>
            <a:ext cx="5879939" cy="378883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stretch out your hand for whichever you choose.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4809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113" t="2817" r="33098" b="2817"/>
          <a:stretch>
            <a:fillRect/>
          </a:stretch>
        </p:blipFill>
        <p:spPr bwMode="auto">
          <a:xfrm>
            <a:off x="-46245" y="0"/>
            <a:ext cx="62779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0276" y="0"/>
            <a:ext cx="6760254" cy="6858000"/>
          </a:xfrm>
        </p:spPr>
        <p:txBody>
          <a:bodyPr anchor="ctr">
            <a:normAutofit lnSpcReduction="10000"/>
          </a:bodyPr>
          <a:lstStyle/>
          <a:p>
            <a:pPr marL="1588" indent="-1588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“Let your word be ‘Yes,’  if ‘Yes,’ or ‘No,’   if ‘No’;  anything more than this comes from the evil one.” 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344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5000" t="33333" r="33750" b="220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"/>
            <a:ext cx="7086600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Bold"/>
              </a:rPr>
              <a:t>Il-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Bold"/>
              </a:rPr>
              <a:t>Kelma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Bold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Bold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Bold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Tifħir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lilek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Kristu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Image result for Blessed are those who walk in the law of the Lord!&quot;">
            <a:extLst>
              <a:ext uri="{FF2B5EF4-FFF2-40B4-BE49-F238E27FC236}">
                <a16:creationId xmlns:a16="http://schemas.microsoft.com/office/drawing/2014/main" id="{A960DF0E-C360-A84B-87F1-6B6F0715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896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0D9A3F-D767-6244-BDC2-7E37D95A3F0E}"/>
              </a:ext>
            </a:extLst>
          </p:cNvPr>
          <p:cNvSpPr txBox="1">
            <a:spLocks/>
          </p:cNvSpPr>
          <p:nvPr/>
        </p:nvSpPr>
        <p:spPr>
          <a:xfrm>
            <a:off x="138900" y="1"/>
            <a:ext cx="7245752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t-MT" sz="11500" cap="all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/>
                <a:cs typeface="Times New Roman"/>
              </a:rPr>
              <a:t>The gospel of the Lord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21552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ving law of the Lord&quot;">
            <a:extLst>
              <a:ext uri="{FF2B5EF4-FFF2-40B4-BE49-F238E27FC236}">
                <a16:creationId xmlns:a16="http://schemas.microsoft.com/office/drawing/2014/main" id="{A4AB63AB-42DD-A542-8243-28028BDF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6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efore each person are life and death&quot;">
            <a:extLst>
              <a:ext uri="{FF2B5EF4-FFF2-40B4-BE49-F238E27FC236}">
                <a16:creationId xmlns:a16="http://schemas.microsoft.com/office/drawing/2014/main" id="{5D789A1F-5A6C-5743-B4A9-F9FFC716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4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" y="4016828"/>
            <a:ext cx="12177308" cy="2841171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Before each person</a:t>
            </a:r>
          </a:p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are life and death,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15363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6934200" cy="68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102929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good and evil and whichever one chooses, that shall be given.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37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989</Words>
  <Application>Microsoft Macintosh PowerPoint</Application>
  <PresentationFormat>Widescreen</PresentationFormat>
  <Paragraphs>117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Copperplate Gothic Bold</vt:lpstr>
      <vt:lpstr>Impact</vt:lpstr>
      <vt:lpstr>Monotype Corsiva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Pastor</cp:lastModifiedBy>
  <cp:revision>6</cp:revision>
  <dcterms:created xsi:type="dcterms:W3CDTF">2020-02-04T20:45:07Z</dcterms:created>
  <dcterms:modified xsi:type="dcterms:W3CDTF">2020-02-04T23:00:24Z</dcterms:modified>
</cp:coreProperties>
</file>