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66" autoAdjust="0"/>
    <p:restoredTop sz="94716" autoAdjust="0"/>
  </p:normalViewPr>
  <p:slideViewPr>
    <p:cSldViewPr>
      <p:cViewPr varScale="1">
        <p:scale>
          <a:sx n="116" d="100"/>
          <a:sy n="116" d="100"/>
        </p:scale>
        <p:origin x="208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F0B3D9-8E80-F84D-A66A-12323DF731A4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EC7BD-F454-2C40-AD1A-17DCFB8DA2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1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D10F9-97F8-9547-AC2B-31F291E6857E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10583-E4F1-024E-81D2-2966C698C4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42C38-73F8-C84F-9CA4-F165D18A5A5C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D0DBB-5AE5-664B-85A9-6E761DB509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43F003-29EA-7943-B290-14FBA3C07D4F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549D-C9A9-4F40-9427-EA7F0D0E52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F392F-8F96-B546-8D59-20C39CDD82C3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9CBB4-31F3-F441-A146-561A2BFD7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5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51DB4-1B11-6442-A77E-45BB4166C477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29E4F-BDB8-6548-B8AD-1E98BFA04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33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FEBD3F-5291-DF41-AE45-0FA5C5782C9D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9DAD7-0AE1-AB40-BE7C-B4C01D7BB9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4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B7F789-0F7E-3C42-B54C-01884FA41952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53832-394A-8B43-89FF-4F2D50CE2D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8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6F8758-D597-3D44-9BDA-8D689C82FEA3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45C75-B131-6242-AFD9-7A3B22CBCB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6284B-DA2B-4A49-9CE1-6833418F929D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95275-24D6-7640-81E5-133E70B23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8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D001A-696D-A04F-8067-60728D9C42E3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E3AA9-D2EF-AE4C-A24A-39AC49A5CC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8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6E40681-F96D-034A-AFEC-A302E7B2B6F4}" type="datetimeFigureOut">
              <a:rPr lang="en-US"/>
              <a:pPr/>
              <a:t>8/26/20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E301345-F094-8B4A-997C-9DA38C8E3D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533400"/>
            <a:ext cx="4191000" cy="5791200"/>
          </a:xfrm>
        </p:spPr>
        <p:txBody>
          <a:bodyPr>
            <a:normAutofit/>
          </a:bodyPr>
          <a:lstStyle/>
          <a:p>
            <a:r>
              <a:rPr lang="en-GB" sz="6600" b="1">
                <a:solidFill>
                  <a:srgbClr val="DBEEF4"/>
                </a:solidFill>
                <a:latin typeface="Trebuchet MS" charset="0"/>
              </a:rPr>
              <a:t>FIT-TRIQ TAS-SALIB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mt-MT" sz="4000" b="1">
                <a:solidFill>
                  <a:srgbClr val="BFBFBF"/>
                </a:solidFill>
                <a:latin typeface="Trebuchet MS" charset="0"/>
              </a:rPr>
              <a:t>22 Ħadd matul is-Sena A</a:t>
            </a:r>
            <a:endParaRPr lang="en-US" sz="4000">
              <a:solidFill>
                <a:srgbClr val="BFBFBF"/>
              </a:solidFill>
              <a:latin typeface="Trebuchet MS" charset="0"/>
            </a:endParaRPr>
          </a:p>
        </p:txBody>
      </p:sp>
      <p:grpSp>
        <p:nvGrpSpPr>
          <p:cNvPr id="2051" name="Group 6"/>
          <p:cNvGrpSpPr>
            <a:grpSpLocks/>
          </p:cNvGrpSpPr>
          <p:nvPr/>
        </p:nvGrpSpPr>
        <p:grpSpPr bwMode="auto">
          <a:xfrm>
            <a:off x="360363" y="144488"/>
            <a:ext cx="3754437" cy="5087912"/>
            <a:chOff x="359595" y="144472"/>
            <a:chExt cx="3755205" cy="5087203"/>
          </a:xfrm>
        </p:grpSpPr>
        <p:pic>
          <p:nvPicPr>
            <p:cNvPr id="5" name="Picture 4" descr="jesus r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595" y="457200"/>
              <a:ext cx="3755205" cy="47744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2053" name="TextBox 5"/>
            <p:cNvSpPr txBox="1">
              <a:spLocks noChangeArrowheads="1"/>
            </p:cNvSpPr>
            <p:nvPr/>
          </p:nvSpPr>
          <p:spPr bwMode="auto">
            <a:xfrm rot="569051">
              <a:off x="2231811" y="144472"/>
              <a:ext cx="1471538" cy="36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>
                  <a:solidFill>
                    <a:schemeClr val="bg1"/>
                  </a:solidFill>
                </a:rPr>
                <a:t>www.ofm.mt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1268" name="Picture 4" descr="pray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5943600" cy="6477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200" b="1">
                <a:solidFill>
                  <a:srgbClr val="C00000"/>
                </a:solidFill>
                <a:latin typeface="Trebuchet MS" charset="0"/>
              </a:rPr>
              <a:t>R/.</a:t>
            </a:r>
            <a:br>
              <a:rPr lang="mt-MT" sz="5300" b="1">
                <a:latin typeface="Trebuchet MS" charset="0"/>
              </a:rPr>
            </a:br>
            <a:br>
              <a:rPr lang="en-GB" sz="5300" b="1">
                <a:latin typeface="Trebuchet MS" charset="0"/>
              </a:rPr>
            </a:br>
            <a:r>
              <a:rPr lang="en-GB" sz="5400" b="1">
                <a:latin typeface="Trebuchet MS" panose="020B0703020202090204" pitchFamily="34" charset="0"/>
              </a:rPr>
              <a:t>Għalik </a:t>
            </a:r>
            <a:r>
              <a:rPr lang="en-US" sz="5400" b="1">
                <a:latin typeface="Trebuchet MS" panose="020B0703020202090204" pitchFamily="34" charset="0"/>
              </a:rPr>
              <a:t>imxennaq jiena</a:t>
            </a:r>
            <a:r>
              <a:rPr lang="en-GB" sz="5400" b="1">
                <a:latin typeface="Trebuchet MS" panose="020B0703020202090204" pitchFamily="34" charset="0"/>
              </a:rPr>
              <a:t>, Mulej, Alla tiegħi</a:t>
            </a:r>
            <a:r>
              <a:rPr lang="en-GB" sz="5400" b="1">
                <a:latin typeface="Trebuchet MS" charset="0"/>
              </a:rPr>
              <a:t>.</a:t>
            </a:r>
            <a:endParaRPr lang="en-US" sz="5400"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Għalhekk ġejt narak fit-tempju mqaddes tiegħek,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biex nitgħaxxaq bis-setgħa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 u l-glorja tiegħek.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Għax it-tjieba tiegħek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aħjar mill-ħajja,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xufftejja jxandru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t-tifħir tiegħek.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331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3316" name="Picture 4" descr="pray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5638800" cy="6477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200" b="1">
                <a:solidFill>
                  <a:srgbClr val="C00000"/>
                </a:solidFill>
                <a:latin typeface="Trebuchet MS" charset="0"/>
              </a:rPr>
              <a:t>R/.</a:t>
            </a:r>
            <a:br>
              <a:rPr lang="mt-MT" sz="5300" b="1">
                <a:latin typeface="Trebuchet MS" charset="0"/>
              </a:rPr>
            </a:br>
            <a:br>
              <a:rPr lang="en-GB" sz="5300" b="1">
                <a:latin typeface="Trebuchet MS" charset="0"/>
              </a:rPr>
            </a:br>
            <a:r>
              <a:rPr lang="en-GB" sz="5400" b="1">
                <a:latin typeface="Trebuchet MS" panose="020B0703020202090204" pitchFamily="34" charset="0"/>
              </a:rPr>
              <a:t>Għalik </a:t>
            </a:r>
            <a:r>
              <a:rPr lang="en-US" sz="5400" b="1">
                <a:latin typeface="Trebuchet MS" panose="020B0703020202090204" pitchFamily="34" charset="0"/>
              </a:rPr>
              <a:t>imxennaq jiena</a:t>
            </a:r>
            <a:r>
              <a:rPr lang="en-GB" sz="5400" b="1">
                <a:latin typeface="Trebuchet MS" panose="020B0703020202090204" pitchFamily="34" charset="0"/>
              </a:rPr>
              <a:t>, Mulej, Alla tiegħi</a:t>
            </a:r>
            <a:r>
              <a:rPr lang="en-GB" sz="5400" b="1">
                <a:latin typeface="Trebuchet MS" charset="0"/>
              </a:rPr>
              <a:t>.</a:t>
            </a:r>
            <a:endParaRPr lang="en-US" sz="5400"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Għalhekk inbierkek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tul ħajti kollha;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ngħolli idejja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u nsejjaħ ismek.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Bħal b’ikel mill-aħjar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li jsemmen nimtela,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u jgħannilek fommi b’xufftejn ferrieħa.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536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5364" name="Picture 4" descr="pray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5638800" cy="6477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200" b="1">
                <a:solidFill>
                  <a:srgbClr val="C00000"/>
                </a:solidFill>
                <a:latin typeface="Trebuchet MS" charset="0"/>
              </a:rPr>
              <a:t>R/.</a:t>
            </a:r>
            <a:br>
              <a:rPr lang="mt-MT" sz="5300" b="1">
                <a:latin typeface="Trebuchet MS" charset="0"/>
              </a:rPr>
            </a:br>
            <a:br>
              <a:rPr lang="en-GB" sz="5400" b="1">
                <a:latin typeface="Trebuchet MS" charset="0"/>
              </a:rPr>
            </a:br>
            <a:r>
              <a:rPr lang="en-GB" sz="5400" b="1">
                <a:latin typeface="Trebuchet MS" panose="020B0703020202090204" pitchFamily="34" charset="0"/>
              </a:rPr>
              <a:t>Għalik </a:t>
            </a:r>
            <a:r>
              <a:rPr lang="en-US" sz="5400" b="1">
                <a:latin typeface="Trebuchet MS" panose="020B0703020202090204" pitchFamily="34" charset="0"/>
              </a:rPr>
              <a:t>imxennaq jiena</a:t>
            </a:r>
            <a:r>
              <a:rPr lang="en-GB" sz="5400" b="1">
                <a:latin typeface="Trebuchet MS" panose="020B0703020202090204" pitchFamily="34" charset="0"/>
              </a:rPr>
              <a:t>, Mulej, Alla tiegħi</a:t>
            </a:r>
            <a:r>
              <a:rPr lang="en-GB" sz="5400" b="1">
                <a:latin typeface="Trebuchet MS" charset="0"/>
              </a:rPr>
              <a:t>.</a:t>
            </a:r>
            <a:endParaRPr lang="en-US" sz="5400"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Għax int kont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għajnuna għalija,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għad-dell ta’ ġwenħajk ngħanni bil-ferħ.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Miegħek tingħaqad ruħi,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int tweżinni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bil-leminija tiegħek.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17412" name="Picture 4" descr="pray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5562600" cy="6477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mt-MT" sz="5200" b="1">
                <a:solidFill>
                  <a:srgbClr val="C00000"/>
                </a:solidFill>
                <a:latin typeface="Trebuchet MS" charset="0"/>
              </a:rPr>
              <a:t>R/.</a:t>
            </a:r>
            <a:br>
              <a:rPr lang="mt-MT" sz="5300" b="1">
                <a:latin typeface="Trebuchet MS" charset="0"/>
              </a:rPr>
            </a:br>
            <a:br>
              <a:rPr lang="en-GB" sz="5300" b="1">
                <a:latin typeface="Trebuchet MS" charset="0"/>
              </a:rPr>
            </a:br>
            <a:r>
              <a:rPr lang="en-GB" sz="5400" b="1">
                <a:latin typeface="Trebuchet MS" panose="020B0703020202090204" pitchFamily="34" charset="0"/>
              </a:rPr>
              <a:t>Għalik </a:t>
            </a:r>
            <a:r>
              <a:rPr lang="en-US" sz="5400" b="1">
                <a:latin typeface="Trebuchet MS" panose="020B0703020202090204" pitchFamily="34" charset="0"/>
              </a:rPr>
              <a:t>imxennaq jiena</a:t>
            </a:r>
            <a:r>
              <a:rPr lang="en-GB" sz="5400" b="1">
                <a:latin typeface="Trebuchet MS" panose="020B0703020202090204" pitchFamily="34" charset="0"/>
              </a:rPr>
              <a:t>, Mulej, Alla tiegħi</a:t>
            </a:r>
            <a:r>
              <a:rPr lang="en-GB" sz="5400" b="1">
                <a:latin typeface="Trebuchet MS" charset="0"/>
              </a:rPr>
              <a:t>.</a:t>
            </a:r>
            <a:endParaRPr lang="en-US" sz="5300"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st paul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"/>
          <a:stretch>
            <a:fillRect/>
          </a:stretch>
        </p:blipFill>
        <p:spPr bwMode="auto">
          <a:xfrm>
            <a:off x="4229100" y="152400"/>
            <a:ext cx="4914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IT-2 QARI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mill-Ittra ta’ San Pawl Appostlu lir-Rumani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3200" b="1">
                <a:solidFill>
                  <a:srgbClr val="FFFF00"/>
                </a:solidFill>
                <a:latin typeface="Trebuchet MS" charset="0"/>
              </a:rPr>
              <a:t>Rum 12, 1-2</a:t>
            </a:r>
            <a:endParaRPr lang="en-US" sz="3200">
              <a:solidFill>
                <a:srgbClr val="FFFF00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raising God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43150"/>
            <a:ext cx="3352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Nitlobkom, ħuti, għall-ħniena ta’ Alla offru ġisimkom b’ sagrifiċċju ħaj, qaddis,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jogħġob lil Alla,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mt-MT" sz="5400">
                <a:solidFill>
                  <a:schemeClr val="bg1"/>
                </a:solidFill>
                <a:latin typeface="Trebuchet MS" charset="0"/>
              </a:rPr>
              <a:t>jiġifieri </a:t>
            </a:r>
            <a:r>
              <a:rPr lang="en-GB" sz="5400">
                <a:solidFill>
                  <a:schemeClr val="bg1"/>
                </a:solidFill>
                <a:latin typeface="Trebuchet MS" charset="0"/>
              </a:rPr>
              <a:t>l-qima </a:t>
            </a:r>
            <a:br>
              <a:rPr lang="en-GB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spiritwali tagħkom.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/>
          <a:lstStyle/>
          <a:p>
            <a:r>
              <a:rPr lang="en-GB" sz="5400">
                <a:latin typeface="Trebuchet MS" charset="0"/>
              </a:rPr>
              <a:t>Timxux max-xejra ta’ din id-dinja, iżda nbidlu skond it-tiġdid ta’ fehmietkom, </a:t>
            </a:r>
            <a:endParaRPr lang="en-US" sz="5400">
              <a:latin typeface="Trebuchet MS" charset="0"/>
            </a:endParaRPr>
          </a:p>
        </p:txBody>
      </p:sp>
      <p:pic>
        <p:nvPicPr>
          <p:cNvPr id="20483" name="Picture 3" descr="world_ma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5725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4419600" cy="6049963"/>
          </a:xfrm>
        </p:spPr>
        <p:txBody>
          <a:bodyPr>
            <a:normAutofit/>
          </a:bodyPr>
          <a:lstStyle/>
          <a:p>
            <a:r>
              <a:rPr lang="en-GB" sz="4900" b="1">
                <a:solidFill>
                  <a:srgbClr val="FFFF00"/>
                </a:solidFill>
                <a:latin typeface="Trebuchet MS" charset="0"/>
              </a:rPr>
              <a:t>L-1 QARI</a:t>
            </a:r>
            <a:br>
              <a:rPr lang="mt-MT" sz="4900" b="1">
                <a:solidFill>
                  <a:srgbClr val="FFFF00"/>
                </a:solidFill>
                <a:latin typeface="Trebuchet MS" charset="0"/>
              </a:rPr>
            </a:br>
            <a:br>
              <a:rPr lang="en-GB" sz="4900" b="1">
                <a:solidFill>
                  <a:schemeClr val="bg1"/>
                </a:solidFill>
                <a:latin typeface="Trebuchet MS" charset="0"/>
              </a:rPr>
            </a:br>
            <a:r>
              <a:rPr lang="en-GB" sz="4900" b="1">
                <a:solidFill>
                  <a:schemeClr val="bg1"/>
                </a:solidFill>
                <a:latin typeface="Trebuchet MS" charset="0"/>
              </a:rPr>
              <a:t>Qari mill-Ktieb tal-Profeta Ġeremija</a:t>
            </a:r>
            <a:br>
              <a:rPr lang="mt-MT" sz="4900" b="1">
                <a:solidFill>
                  <a:schemeClr val="bg1"/>
                </a:solidFill>
                <a:latin typeface="Trebuchet MS" charset="0"/>
              </a:rPr>
            </a:br>
            <a:br>
              <a:rPr lang="en-GB" sz="4900" b="1">
                <a:solidFill>
                  <a:schemeClr val="bg1"/>
                </a:solidFill>
                <a:latin typeface="Trebuchet MS" charset="0"/>
              </a:rPr>
            </a:br>
            <a:r>
              <a:rPr lang="en-GB" sz="3200" b="1">
                <a:solidFill>
                  <a:srgbClr val="FFFF00"/>
                </a:solidFill>
                <a:latin typeface="Trebuchet MS" charset="0"/>
              </a:rPr>
              <a:t>Ġer 20, 7-9</a:t>
            </a:r>
            <a:endParaRPr lang="en-US" sz="32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3075" name="Picture 3" descr="jerem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922588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l of g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5562600"/>
          </a:xfrm>
        </p:spPr>
        <p:txBody>
          <a:bodyPr anchor="t"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biex iseħħilkom tagħarfu x’inhi r-rieda ta’ Alla, x’inhu t-tajjeb li jogħġbu, x’inhu perfett.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225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22399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Inroddu ħajr lil Alla</a:t>
            </a:r>
            <a:endParaRPr lang="en-US" sz="48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22533" name="Picture 5" descr="reading 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362200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Hallelujah. Halleluljah.</a:t>
            </a:r>
            <a:br>
              <a:rPr lang="mt-MT" sz="5400" b="1">
                <a:solidFill>
                  <a:srgbClr val="FFFF00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Alla ta’ Sidna Ġesù Kristu, jagħtikom spirtu ta’ għerf,biex tagħrfu x’inhi</a:t>
            </a:r>
            <a:b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 b="1">
                <a:solidFill>
                  <a:schemeClr val="bg1"/>
                </a:solidFill>
                <a:latin typeface="Trebuchet MS" panose="020B0703020202090204" pitchFamily="34" charset="0"/>
              </a:rPr>
              <a:t>t-tama tas-sejħa tagħkom.</a:t>
            </a:r>
            <a:br>
              <a:rPr lang="mt-MT" sz="5400" b="1">
                <a:solidFill>
                  <a:schemeClr val="bg1"/>
                </a:solidFill>
                <a:latin typeface="Trebuchet MS" panose="020B0703020202090204" pitchFamily="34" charset="0"/>
              </a:rPr>
            </a:br>
            <a:br>
              <a:rPr lang="en-GB" sz="5400">
                <a:solidFill>
                  <a:srgbClr val="FFFF00"/>
                </a:solidFill>
                <a:latin typeface="Trebuchet MS" charset="0"/>
              </a:rPr>
            </a:br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Hallelujah.</a:t>
            </a:r>
            <a:endParaRPr lang="en-US" sz="5400">
              <a:solidFill>
                <a:srgbClr val="FFFF00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114800" y="274638"/>
            <a:ext cx="4953000" cy="6049962"/>
          </a:xfrm>
        </p:spPr>
        <p:txBody>
          <a:bodyPr/>
          <a:lstStyle/>
          <a:p>
            <a:r>
              <a:rPr lang="en-GB" sz="5400" b="1">
                <a:solidFill>
                  <a:srgbClr val="FFFF00"/>
                </a:solidFill>
                <a:latin typeface="Trebuchet MS" charset="0"/>
              </a:rPr>
              <a:t>L-EVANĠELJU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5400" b="1">
                <a:solidFill>
                  <a:schemeClr val="bg1"/>
                </a:solidFill>
                <a:latin typeface="Trebuchet MS" charset="0"/>
              </a:rPr>
              <a:t>Qari mill-Evanġelju ta’ San Mattew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en-GB" sz="5400" b="1">
                <a:solidFill>
                  <a:schemeClr val="bg1"/>
                </a:solidFill>
                <a:latin typeface="Trebuchet MS" charset="0"/>
              </a:rPr>
            </a:br>
            <a:r>
              <a:rPr lang="en-GB" sz="3200" b="1">
                <a:solidFill>
                  <a:srgbClr val="FFFF00"/>
                </a:solidFill>
                <a:latin typeface="Trebuchet MS" charset="0"/>
              </a:rPr>
              <a:t>Mt 16, 21-27</a:t>
            </a:r>
            <a:endParaRPr lang="en-US" sz="32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24579" name="Picture 3" descr="st matth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/>
          <a:stretch>
            <a:fillRect/>
          </a:stretch>
        </p:blipFill>
        <p:spPr bwMode="auto">
          <a:xfrm>
            <a:off x="0" y="0"/>
            <a:ext cx="4098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814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F’DAK IŻ-ŻMIEN: Ġesù beda juri lid-dixxipli tiegħu li kien meħtieġ għalih li jmur Ġerusalemm,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25603" name="Picture 3" descr="Jerusalem_from_mt_oli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665538"/>
            <a:ext cx="48006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isofri ħafna mix-xjuħ u l-qassissin il-kbar u l-kittieba, joqtluh, u fit-tielet jum iqum.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26627" name="Picture 3" descr="The Resurrection of Chri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381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0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Pietru ġibdu lejh u beda jlumu u jgħidlu: “Allaħares, Mulej! Ma jkun qatt li dan jgħaddi minn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għalik!” Iżda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Ġesù dar u qal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lil Pietru: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27651" name="Picture 3" descr="Jesus-Pe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44805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 anchor="t"/>
          <a:lstStyle/>
          <a:p>
            <a:pPr algn="r"/>
            <a:r>
              <a:rPr lang="en-GB" sz="5400">
                <a:solidFill>
                  <a:schemeClr val="bg1"/>
                </a:solidFill>
                <a:latin typeface="Trebuchet MS" charset="0"/>
              </a:rPr>
              <a:t>“Itlaq minn quddiemi, ja xitan! Int tfixkil għalija, għax m’intix tqis il-ħwejjeġ ta’ Alla,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imma qiegħed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taħsibha ta’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bniedem li int.”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28675" name="Picture 3" descr="Peter_the_apos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13"/>
            <a:ext cx="2819400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583362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Imbagħad qal lid-dixxipli tiegħu: “Jekk xi ħadd irid jiġi warajja, għandu jiċħad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lilu nnifsu,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jerfa’ salibu,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u jimxi warajja.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4" name="Picture 3" descr="cro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819400"/>
            <a:ext cx="40386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7000"/>
          </a:xfrm>
        </p:spPr>
        <p:txBody>
          <a:bodyPr anchor="t"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Għax min irid isalva ħajtu, jitlifha; imma min jitlef ħajtu għall-imħabba tiegħi, isibha.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4" name="Picture 3" descr="reading bibl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35" y="3429000"/>
            <a:ext cx="516493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ughing.jpg"/>
          <p:cNvPicPr>
            <a:picLocks noChangeAspect="1"/>
          </p:cNvPicPr>
          <p:nvPr/>
        </p:nvPicPr>
        <p:blipFill>
          <a:blip r:embed="rId2"/>
          <a:srcRect l="23200"/>
          <a:stretch>
            <a:fillRect/>
          </a:stretch>
        </p:blipFill>
        <p:spPr>
          <a:xfrm>
            <a:off x="4267200" y="2628900"/>
            <a:ext cx="4876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6096000"/>
          </a:xfrm>
        </p:spPr>
        <p:txBody>
          <a:bodyPr anchor="t"/>
          <a:lstStyle/>
          <a:p>
            <a:pPr algn="l"/>
            <a:r>
              <a:rPr lang="en-GB" sz="5400">
                <a:latin typeface="Trebuchet MS" charset="0"/>
              </a:rPr>
              <a:t>Qarraqtni Mulej, u jiena tqarraqt: kont aqwa minni, u għelibtni. Jien sirt id-daħka ta’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kuljum,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kulħadd </a:t>
            </a:r>
            <a:br>
              <a:rPr lang="mt-MT" sz="5400">
                <a:latin typeface="Trebuchet MS" charset="0"/>
              </a:rPr>
            </a:br>
            <a:r>
              <a:rPr lang="en-GB" sz="5400">
                <a:latin typeface="Trebuchet MS" charset="0"/>
              </a:rPr>
              <a:t>jiddieħak bija. </a:t>
            </a:r>
            <a:endParaRPr lang="en-US" sz="5400"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ld in 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005" y="2057400"/>
            <a:ext cx="4572795" cy="456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Għax xi jkun jiswielu l-bniedem jekk jikseb id-dinja kollha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u mbagħad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jitlef ħajtu?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Jew xi prezz se jagħti l-bniedem biex isalva ħajtu?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4" name="Picture 3" descr="candle_in_fing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35814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 in glory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614803"/>
            <a:ext cx="3276600" cy="4243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858000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Għax Bin il-bniedem għandu jiġi fil-glorja ta’ Missieru flimkien mal-anġli tiegħu, u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mbagħad irodd lil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kull wieħed skond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ma wieħed ikun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għamel.”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48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26209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br>
              <a:rPr lang="en-GB" sz="4800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It-Tifħir Lilek Kristu.</a:t>
            </a:r>
            <a:endParaRPr lang="en-US" sz="4800">
              <a:solidFill>
                <a:srgbClr val="FFFF00"/>
              </a:solidFill>
              <a:latin typeface="Trebuchet MS" charset="0"/>
            </a:endParaRPr>
          </a:p>
          <a:p>
            <a:pPr algn="ctr"/>
            <a:r>
              <a:rPr lang="en-GB" sz="4800">
                <a:solidFill>
                  <a:schemeClr val="bg1"/>
                </a:solidFill>
                <a:latin typeface="Trebuchet MS" charset="0"/>
              </a:rPr>
              <a:t> </a:t>
            </a:r>
            <a:endParaRPr lang="en-US" sz="4800">
              <a:solidFill>
                <a:schemeClr val="bg1"/>
              </a:solidFill>
              <a:latin typeface="Trebuchet MS" charset="0"/>
            </a:endParaRPr>
          </a:p>
          <a:p>
            <a:pPr algn="ctr"/>
            <a:endParaRPr lang="en-US" sz="48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34821" name="Picture 5" descr="bible reading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95600"/>
            <a:ext cx="5362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67200" y="533400"/>
            <a:ext cx="4191000" cy="5791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6600" b="1">
                <a:solidFill>
                  <a:srgbClr val="DBEEF4"/>
                </a:solidFill>
                <a:latin typeface="Trebuchet MS" charset="0"/>
              </a:rPr>
              <a:t>FIT-TRIQ TAS-SALIB</a:t>
            </a: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br>
              <a:rPr lang="mt-MT" sz="5400" b="1">
                <a:solidFill>
                  <a:schemeClr val="bg1"/>
                </a:solidFill>
                <a:latin typeface="Trebuchet MS" charset="0"/>
              </a:rPr>
            </a:br>
            <a:r>
              <a:rPr lang="mt-MT" sz="4000" b="1">
                <a:solidFill>
                  <a:srgbClr val="BFBFBF"/>
                </a:solidFill>
                <a:latin typeface="Trebuchet MS" charset="0"/>
              </a:rPr>
              <a:t>22 Ħadd matul is-Sena A</a:t>
            </a:r>
            <a:endParaRPr lang="en-US" sz="4000">
              <a:solidFill>
                <a:srgbClr val="BFBFBF"/>
              </a:solidFill>
              <a:latin typeface="Trebuchet MS" charset="0"/>
            </a:endParaRPr>
          </a:p>
        </p:txBody>
      </p:sp>
      <p:grpSp>
        <p:nvGrpSpPr>
          <p:cNvPr id="35845" name="Group 4"/>
          <p:cNvGrpSpPr>
            <a:grpSpLocks/>
          </p:cNvGrpSpPr>
          <p:nvPr/>
        </p:nvGrpSpPr>
        <p:grpSpPr bwMode="auto">
          <a:xfrm>
            <a:off x="360363" y="144488"/>
            <a:ext cx="3754437" cy="5087912"/>
            <a:chOff x="359595" y="144472"/>
            <a:chExt cx="3755205" cy="5087203"/>
          </a:xfrm>
        </p:grpSpPr>
        <p:pic>
          <p:nvPicPr>
            <p:cNvPr id="6" name="Picture 5" descr="jesus r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595" y="457200"/>
              <a:ext cx="3755205" cy="4774475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sp>
          <p:nvSpPr>
            <p:cNvPr id="35847" name="TextBox 6"/>
            <p:cNvSpPr txBox="1">
              <a:spLocks noChangeArrowheads="1"/>
            </p:cNvSpPr>
            <p:nvPr/>
          </p:nvSpPr>
          <p:spPr bwMode="auto">
            <a:xfrm rot="569051">
              <a:off x="2231811" y="144472"/>
              <a:ext cx="1471538" cy="369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mt-MT">
                  <a:solidFill>
                    <a:schemeClr val="bg1"/>
                  </a:solidFill>
                </a:rPr>
                <a:t>www.ofm.mt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96000" cy="6858000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Kull meta niġi nitkellem, jien ngħajjat u nxandar, “Moħqrija u ħsara!” Il-kelma tal-Mulej saret għalija tagħjir u tmaqdir kuljum.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5123" name="Picture 3" descr="girl_yell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219200"/>
            <a:ext cx="2959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6629400"/>
          </a:xfrm>
        </p:spPr>
        <p:txBody>
          <a:bodyPr anchor="t"/>
          <a:lstStyle/>
          <a:p>
            <a:pPr algn="l"/>
            <a:r>
              <a:rPr lang="en-GB" sz="5400">
                <a:solidFill>
                  <a:schemeClr val="bg1"/>
                </a:solidFill>
                <a:latin typeface="Trebuchet MS" charset="0"/>
              </a:rPr>
              <a:t>U jien għidt: “Ma nsemmihx aktar, ma nitkellimx aktar f’ismu.” Iżda f’qalbi hemm bħal nar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jaqbad,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magħluq </a:t>
            </a:r>
            <a:br>
              <a:rPr lang="mt-MT" sz="5400">
                <a:solidFill>
                  <a:schemeClr val="bg1"/>
                </a:solidFill>
                <a:latin typeface="Trebuchet MS" charset="0"/>
              </a:rPr>
            </a:br>
            <a:r>
              <a:rPr lang="en-GB" sz="5400">
                <a:solidFill>
                  <a:schemeClr val="bg1"/>
                </a:solidFill>
                <a:latin typeface="Trebuchet MS" charset="0"/>
              </a:rPr>
              <a:t>f’għadmi. 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4" name="Picture 3" descr="burning he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895600"/>
            <a:ext cx="4576577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r>
              <a:rPr lang="en-GB" sz="5400">
                <a:solidFill>
                  <a:schemeClr val="bg1"/>
                </a:solidFill>
                <a:latin typeface="Trebuchet MS" charset="0"/>
              </a:rPr>
              <a:t>Għejejt inżommu, magħluq ġo fija, ma niflaħx aktar għalih.</a:t>
            </a:r>
            <a:endParaRPr lang="en-US" sz="5400">
              <a:solidFill>
                <a:schemeClr val="bg1"/>
              </a:solidFill>
              <a:latin typeface="Trebuchet MS" charset="0"/>
            </a:endParaRPr>
          </a:p>
        </p:txBody>
      </p:sp>
      <p:pic>
        <p:nvPicPr>
          <p:cNvPr id="7171" name="Picture 3" descr="exhaus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971800"/>
            <a:ext cx="3733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76200"/>
            <a:ext cx="8229600" cy="22399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4800" b="1">
                <a:solidFill>
                  <a:schemeClr val="bg1"/>
                </a:solidFill>
                <a:latin typeface="Trebuchet MS" charset="0"/>
              </a:rPr>
              <a:t>Il-Kelma tal-Mulej</a:t>
            </a:r>
            <a:br>
              <a:rPr lang="en-GB" sz="4800" b="1">
                <a:solidFill>
                  <a:schemeClr val="bg1"/>
                </a:solidFill>
                <a:latin typeface="Trebuchet MS" charset="0"/>
              </a:rPr>
            </a:br>
            <a:r>
              <a:rPr lang="en-GB" sz="4800" b="1">
                <a:solidFill>
                  <a:srgbClr val="FFFF00"/>
                </a:solidFill>
                <a:latin typeface="Trebuchet MS" charset="0"/>
              </a:rPr>
              <a:t>Inroddu ħajr lil Alla</a:t>
            </a:r>
            <a:endParaRPr lang="en-US" sz="4800">
              <a:solidFill>
                <a:srgbClr val="FFFF00"/>
              </a:solidFill>
              <a:latin typeface="Trebuchet MS" charset="0"/>
            </a:endParaRPr>
          </a:p>
        </p:txBody>
      </p:sp>
      <p:pic>
        <p:nvPicPr>
          <p:cNvPr id="8196" name="Picture 10" descr="reading bi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362200"/>
            <a:ext cx="568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pray desig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6477000"/>
          </a:xfrm>
        </p:spPr>
        <p:txBody>
          <a:bodyPr>
            <a:normAutofit/>
          </a:bodyPr>
          <a:lstStyle/>
          <a:p>
            <a:r>
              <a:rPr lang="en-GB" sz="4800" b="1">
                <a:latin typeface="Trebuchet MS" charset="0"/>
              </a:rPr>
              <a:t>SALM RESPONSORJALI</a:t>
            </a:r>
            <a:br>
              <a:rPr lang="en-GB" sz="4800" b="1">
                <a:latin typeface="Trebuchet MS" charset="0"/>
              </a:rPr>
            </a:br>
            <a:r>
              <a:rPr lang="en-GB" sz="4800" b="1">
                <a:solidFill>
                  <a:srgbClr val="C00000"/>
                </a:solidFill>
                <a:latin typeface="Trebuchet MS" charset="0"/>
              </a:rPr>
              <a:t>Salm 62</a:t>
            </a:r>
            <a:br>
              <a:rPr lang="mt-MT" sz="4900" b="1">
                <a:latin typeface="Trebuchet MS" charset="0"/>
              </a:rPr>
            </a:br>
            <a:br>
              <a:rPr lang="en-GB" sz="4900" b="1">
                <a:latin typeface="Trebuchet MS" charset="0"/>
              </a:rPr>
            </a:br>
            <a:r>
              <a:rPr lang="en-GB" sz="5400" b="1">
                <a:latin typeface="Trebuchet MS" panose="020B0703020202090204" pitchFamily="34" charset="0"/>
              </a:rPr>
              <a:t>Għalik </a:t>
            </a:r>
            <a:r>
              <a:rPr lang="en-US" sz="5400" b="1">
                <a:latin typeface="Trebuchet MS" panose="020B0703020202090204" pitchFamily="34" charset="0"/>
              </a:rPr>
              <a:t>imxennaq jiena</a:t>
            </a:r>
            <a:r>
              <a:rPr lang="en-GB" sz="5400" b="1">
                <a:latin typeface="Trebuchet MS" panose="020B0703020202090204" pitchFamily="34" charset="0"/>
              </a:rPr>
              <a:t>, Mulej</a:t>
            </a:r>
            <a:r>
              <a:rPr lang="en-GB" sz="4900" b="1">
                <a:latin typeface="Trebuchet MS" panose="020B0703020202090204" pitchFamily="34" charset="0"/>
              </a:rPr>
              <a:t>, Alla tiegħi</a:t>
            </a:r>
            <a:r>
              <a:rPr lang="en-GB" sz="4900" b="1">
                <a:latin typeface="Trebuchet MS" charset="0"/>
              </a:rPr>
              <a:t>.</a:t>
            </a:r>
            <a:endParaRPr lang="en-US" sz="4900">
              <a:latin typeface="Trebuchet MS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Alla, Alla tiegħi int;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lilek ħerqan infittex.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Ruħi bil-għatx għalik,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għalik imxennaq jiena,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bħal art niexfa, </a:t>
            </a:r>
            <a:b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</a:br>
            <a:r>
              <a:rPr lang="en-US" sz="5400">
                <a:solidFill>
                  <a:schemeClr val="bg1"/>
                </a:solidFill>
                <a:latin typeface="Trebuchet MS" panose="020B0703020202090204" pitchFamily="34" charset="0"/>
              </a:rPr>
              <a:t>maħruqa, bla ilma.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671</Words>
  <Application>Microsoft Macintosh PowerPoint</Application>
  <PresentationFormat>On-screen Show (4:3)</PresentationFormat>
  <Paragraphs>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Trebuchet MS</vt:lpstr>
      <vt:lpstr>Office Theme</vt:lpstr>
      <vt:lpstr>FIT-TRIQ TAS-SALIB  22 Ħadd matul is-Sena A</vt:lpstr>
      <vt:lpstr>L-1 QARI  Qari mill-Ktieb tal-Profeta Ġeremija  Ġer 20, 7-9</vt:lpstr>
      <vt:lpstr>Qarraqtni Mulej, u jiena tqarraqt: kont aqwa minni, u għelibtni. Jien sirt id-daħka ta’  kuljum,  kulħadd  jiddieħak bija. </vt:lpstr>
      <vt:lpstr>Kull meta niġi nitkellem, jien ngħajjat u nxandar, “Moħqrija u ħsara!” Il-kelma tal-Mulej saret għalija tagħjir u tmaqdir kuljum. </vt:lpstr>
      <vt:lpstr>U jien għidt: “Ma nsemmihx aktar, ma nitkellimx aktar f’ismu.” Iżda f’qalbi hemm bħal nar  jaqbad,  magħluq  f’għadmi. </vt:lpstr>
      <vt:lpstr>Għejejt inżommu, magħluq ġo fija, ma niflaħx aktar għalih.</vt:lpstr>
      <vt:lpstr>PowerPoint Presentation</vt:lpstr>
      <vt:lpstr>SALM RESPONSORJALI Salm 62  Għalik imxennaq jiena, Mulej, Alla tiegħi.</vt:lpstr>
      <vt:lpstr>Alla, Alla tiegħi int;  lilek ħerqan infittex. Ruħi bil-għatx għalik, għalik imxennaq jiena, bħal art niexfa,  maħruqa, bla ilma.</vt:lpstr>
      <vt:lpstr>PowerPoint Presentation</vt:lpstr>
      <vt:lpstr>Għalhekk ġejt narak fit-tempju mqaddes tiegħek, biex nitgħaxxaq bis-setgħa  u l-glorja tiegħek. Għax it-tjieba tiegħek  aħjar mill-ħajja, xufftejja jxandru  t-tifħir tiegħek.</vt:lpstr>
      <vt:lpstr>PowerPoint Presentation</vt:lpstr>
      <vt:lpstr>Għalhekk inbierkek  tul ħajti kollha; ngħolli idejja  u nsejjaħ ismek. Bħal b’ikel mill-aħjar  li jsemmen nimtela, u jgħannilek fommi b’xufftejn ferrieħa.</vt:lpstr>
      <vt:lpstr>PowerPoint Presentation</vt:lpstr>
      <vt:lpstr>Għax int kont  għajnuna għalija, għad-dell ta’ ġwenħajk ngħanni bil-ferħ. Miegħek tingħaqad ruħi, int tweżinni  bil-leminija tiegħek.</vt:lpstr>
      <vt:lpstr>PowerPoint Presentation</vt:lpstr>
      <vt:lpstr>IT-2 QARI  Qari mill-Ittra ta’ San Pawl Appostlu lir-Rumani  Rum 12, 1-2</vt:lpstr>
      <vt:lpstr>Nitlobkom, ħuti, għall-ħniena ta’ Alla offru ġisimkom b’ sagrifiċċju ħaj, qaddis,  jogħġob lil Alla,  jiġifieri l-qima  spiritwali tagħkom.</vt:lpstr>
      <vt:lpstr>Timxux max-xejra ta’ din id-dinja, iżda nbidlu skond it-tiġdid ta’ fehmietkom, </vt:lpstr>
      <vt:lpstr>biex iseħħilkom tagħarfu x’inhi r-rieda ta’ Alla, x’inhu t-tajjeb li jogħġbu, x’inhu perfett.</vt:lpstr>
      <vt:lpstr>PowerPoint Presentation</vt:lpstr>
      <vt:lpstr>Hallelujah. Halleluljah.  Alla ta’ Sidna Ġesù Kristu, jagħtikom spirtu ta’ għerf,biex tagħrfu x’inhi t-tama tas-sejħa tagħkom.  Hallelujah.</vt:lpstr>
      <vt:lpstr>L-EVANĠELJU  Qari mill-Evanġelju ta’ San Mattew  Mt 16, 21-27</vt:lpstr>
      <vt:lpstr>F’DAK IŻ-ŻMIEN: Ġesù beda juri lid-dixxipli tiegħu li kien meħtieġ għalih li jmur Ġerusalemm, </vt:lpstr>
      <vt:lpstr>isofri ħafna mix-xjuħ u l-qassissin il-kbar u l-kittieba, joqtluh, u fit-tielet jum iqum. </vt:lpstr>
      <vt:lpstr>Pietru ġibdu lejh u beda jlumu u jgħidlu: “Allaħares, Mulej! Ma jkun qatt li dan jgħaddi minn  għalik!” Iżda  Ġesù dar u qal  lil Pietru: </vt:lpstr>
      <vt:lpstr>“Itlaq minn quddiemi, ja xitan! Int tfixkil għalija, għax m’intix tqis il-ħwejjeġ ta’ Alla,  imma qiegħed  taħsibha ta’  bniedem li int.”</vt:lpstr>
      <vt:lpstr>Imbagħad qal lid-dixxipli tiegħu: “Jekk xi ħadd irid jiġi warajja, għandu jiċħad  lilu nnifsu,  jerfa’ salibu,  u jimxi warajja. </vt:lpstr>
      <vt:lpstr>Għax min irid isalva ħajtu, jitlifha; imma min jitlef ħajtu għall-imħabba tiegħi, isibha. </vt:lpstr>
      <vt:lpstr>Għax xi jkun jiswielu l-bniedem jekk jikseb id-dinja kollha  u mbagħad  jitlef ħajtu? </vt:lpstr>
      <vt:lpstr>Jew xi prezz se jagħti l-bniedem biex isalva ħajtu? </vt:lpstr>
      <vt:lpstr>Għax Bin il-bniedem għandu jiġi fil-glorja ta’ Missieru flimkien mal-anġli tiegħu, u  mbagħad irodd lil  kull wieħed skond  ma wieħed ikun  għamel.”</vt:lpstr>
      <vt:lpstr>PowerPoint Presentation</vt:lpstr>
      <vt:lpstr>PowerPoint Presentation</vt:lpstr>
    </vt:vector>
  </TitlesOfParts>
  <Company>ofm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FIT-TRIQ TAS-SALIB</dc:title>
  <dc:creator>Joseph Magro</dc:creator>
  <cp:lastModifiedBy>Joseph Magro</cp:lastModifiedBy>
  <cp:revision>13</cp:revision>
  <dcterms:created xsi:type="dcterms:W3CDTF">2008-08-30T07:06:02Z</dcterms:created>
  <dcterms:modified xsi:type="dcterms:W3CDTF">2020-08-26T07:19:22Z</dcterms:modified>
</cp:coreProperties>
</file>