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  <p:sldMasterId id="2147483674" r:id="rId9"/>
    <p:sldMasterId id="2147483676" r:id="rId10"/>
    <p:sldMasterId id="2147483678" r:id="rId11"/>
    <p:sldMasterId id="2147483680" r:id="rId12"/>
    <p:sldMasterId id="2147483682" r:id="rId13"/>
    <p:sldMasterId id="2147483684" r:id="rId14"/>
  </p:sldMasterIdLst>
  <p:notesMasterIdLst>
    <p:notesMasterId r:id="rId63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1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322" r:id="rId37"/>
    <p:sldId id="281" r:id="rId38"/>
    <p:sldId id="323" r:id="rId39"/>
    <p:sldId id="283" r:id="rId40"/>
    <p:sldId id="324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33" autoAdjust="0"/>
    <p:restoredTop sz="86420" autoAdjust="0"/>
  </p:normalViewPr>
  <p:slideViewPr>
    <p:cSldViewPr>
      <p:cViewPr varScale="1">
        <p:scale>
          <a:sx n="128" d="100"/>
          <a:sy n="128" d="100"/>
        </p:scale>
        <p:origin x="125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tableStyles" Target="tableStyle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A5E18-28A9-43D2-B4F6-790B7FBBBFB0}" type="datetimeFigureOut">
              <a:rPr lang="en-US" smtClean="0"/>
              <a:pPr/>
              <a:t>4/18/22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963CF-B4E9-4B5A-9BF5-9BE9DD9E2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5963CF-B4E9-4B5A-9BF5-9BE9DD9E22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088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5963CF-B4E9-4B5A-9BF5-9BE9DD9E22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321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5963CF-B4E9-4B5A-9BF5-9BE9DD9E22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3909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25B55C-FFB5-4D0B-A150-E0EA5E315989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62CF75-67DD-4A4F-8822-787810ADD7E9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E4D4C2-AF25-47C4-8899-F7A03B4823DC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EAC578-9620-48C8-9149-3D22EC55A855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22B4-E88B-4F6C-8D21-6FC4B6957460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90F87C-7EC9-455F-B750-15BC6E3E910E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A34CD9-C6F5-4A78-8324-0B2FA2D1DD1F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E897DE-0090-480D-BD15-53E095480A39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A608A1-DBF9-4865-B6DE-17EC1541A2A9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047C5B-8FEA-46DB-8C07-6985DACCF76C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724AC3-8EB2-436E-89A5-94D4E972A4BF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9499EE-012F-404A-9495-04B814AF8D0C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22E858-D663-473E-9B6F-C8BD4CDAA06F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63CF-B4E9-4B5A-9BF5-9BE9DD9E22B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12849-0CDE-45B7-9299-5E68BE5D74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0D99F-33C9-473D-9289-A4E3C7DA7D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66EC4-0BCA-4167-9730-F820F84BA3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0C81A-A71E-4EC5-ADC2-8F25EAA5B29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0C81A-A71E-4EC5-ADC2-8F25EAA5B29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0C81A-A71E-4EC5-ADC2-8F25EAA5B29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0C81A-A71E-4EC5-ADC2-8F25EAA5B29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0C81A-A71E-4EC5-ADC2-8F25EAA5B29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0C81A-A71E-4EC5-ADC2-8F25EAA5B29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0C81A-A71E-4EC5-ADC2-8F25EAA5B29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0C81A-A71E-4EC5-ADC2-8F25EAA5B29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203C5-C944-4445-8451-DE4DFA9ED0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0C81A-A71E-4EC5-ADC2-8F25EAA5B29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0C81A-A71E-4EC5-ADC2-8F25EAA5B29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0C81A-A71E-4EC5-ADC2-8F25EAA5B29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0C81A-A71E-4EC5-ADC2-8F25EAA5B29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0C81A-A71E-4EC5-ADC2-8F25EAA5B29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51371-7201-4A81-8160-61851006EE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ABB68-3A97-46B7-9FE6-DD92F958F5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B3ABF-6FD0-4915-8175-7AD60E7939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08CDC-FF2A-454D-BB02-F88D5C6CA9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020B5-D370-4C33-A30D-5DF2D001E1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79ED5-6DD3-4215-B252-BE085D0A5E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AC516-EF6D-4FA8-8A7B-AD1201301E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974DB76-38DC-4F96-84A0-402FE0E3B8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E2D2DE3-7267-4990-AF6B-52B399D0B99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E2D2DE3-7267-4990-AF6B-52B399D0B99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E2D2DE3-7267-4990-AF6B-52B399D0B99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E2D2DE3-7267-4990-AF6B-52B399D0B99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E2D2DE3-7267-4990-AF6B-52B399D0B99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E2D2DE3-7267-4990-AF6B-52B399D0B99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E2D2DE3-7267-4990-AF6B-52B399D0B99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E2D2DE3-7267-4990-AF6B-52B399D0B99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E2D2DE3-7267-4990-AF6B-52B399D0B99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E2D2DE3-7267-4990-AF6B-52B399D0B99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E2D2DE3-7267-4990-AF6B-52B399D0B99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E2D2DE3-7267-4990-AF6B-52B399D0B99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E2D2DE3-7267-4990-AF6B-52B399D0B99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ave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050"/>
            <a:ext cx="9144000" cy="689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85750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Il-ĦSIEB TAL-ĠENNA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 rot="16200000">
            <a:off x="1022593" y="5666180"/>
            <a:ext cx="492443" cy="158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www.ofm.mt</a:t>
            </a:r>
            <a:endParaRPr lang="en-GB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 rot="16200000" flipH="1">
            <a:off x="4297900" y="-583180"/>
            <a:ext cx="738664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t-MT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Ir-4 Ħadd tal-Għid</a:t>
            </a:r>
            <a:endParaRPr lang="en-GB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4287" y="0"/>
            <a:ext cx="5000655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Pawlu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Barnaba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bil-kuraġġ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Hekk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meħtieġ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  <p:pic>
        <p:nvPicPr>
          <p:cNvPr id="11267" name="Picture 3" descr="st-pau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429256" y="21048"/>
            <a:ext cx="3714744" cy="683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71604" y="0"/>
            <a:ext cx="7429552" cy="2000241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titħabbar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lilkom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ewwel.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00166" y="4643446"/>
            <a:ext cx="742955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Billi</a:t>
            </a:r>
            <a:r>
              <a:rPr kumimoji="0" lang="en-GB" sz="480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4800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intom</a:t>
            </a:r>
            <a:r>
              <a:rPr kumimoji="0" lang="en-GB" sz="480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4800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qegħdin</a:t>
            </a:r>
            <a:r>
              <a:rPr kumimoji="0" lang="en-GB" sz="480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4800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twarrbuha</a:t>
            </a:r>
            <a:r>
              <a:rPr kumimoji="0" lang="en-GB" sz="480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, 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438" y="0"/>
            <a:ext cx="4286248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jidhrilkom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tistħoqqilkomx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il-ħajja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aħna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se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nduru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il-pagani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0"/>
            <a:ext cx="46434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57628"/>
            <a:ext cx="9144000" cy="2428871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hekk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ordnalna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‘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għamiltek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tal-ġnus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406" y="0"/>
            <a:ext cx="6588826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twassal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salvazzjoni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truf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l-art.’ Il-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pagani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meta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semgħu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bdew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jifirħu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jigglorifikaw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214290"/>
            <a:ext cx="8001000" cy="2225675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magħżula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għall-ħajja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emmnu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3" name="Picture 2" descr="amazing%20m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2428900"/>
            <a:ext cx="4143372" cy="414337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214810" y="2786058"/>
            <a:ext cx="478634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Hekk</a:t>
            </a:r>
            <a:r>
              <a:rPr kumimoji="0" lang="en-GB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il-kelma</a:t>
            </a:r>
            <a:r>
              <a:rPr kumimoji="0" lang="en-GB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tal-Mulej</a:t>
            </a:r>
            <a:r>
              <a:rPr kumimoji="0" lang="en-GB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baqgħet</a:t>
            </a:r>
            <a:r>
              <a:rPr kumimoji="0" lang="en-GB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tixtered</a:t>
            </a:r>
            <a:r>
              <a:rPr kumimoji="0" lang="en-GB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mal-art </a:t>
            </a:r>
            <a:r>
              <a:rPr kumimoji="0" lang="en-GB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kollha</a:t>
            </a:r>
            <a:r>
              <a:rPr kumimoji="0" lang="en-GB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071942"/>
            <a:ext cx="9144000" cy="2582858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Lhud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xewxu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n-nisa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twajba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magħrufa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ukoll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il-kbarat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-belt, 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406" y="0"/>
            <a:ext cx="4714908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qajmu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persekuzzjoni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Pawlu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Barnaba u keċċewhom ‘il barra minn arthom.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3226" t="4166" r="4838" b="3125"/>
          <a:stretch>
            <a:fillRect/>
          </a:stretch>
        </p:blipFill>
        <p:spPr bwMode="auto">
          <a:xfrm>
            <a:off x="4751798" y="0"/>
            <a:ext cx="439220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2" y="3714752"/>
            <a:ext cx="9144000" cy="2797172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farfru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fuqhom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it-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trab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minn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riġlejhom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marru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Ikonju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0"/>
            <a:ext cx="4071935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Iżda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mtlew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bil-ferħ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bl-Ispirtu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Santu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22531" name="Picture 2" descr="apostles2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9997" y="0"/>
            <a:ext cx="466400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14876" y="0"/>
            <a:ext cx="4357686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b="1" dirty="0" err="1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5400" b="1" dirty="0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b="1" dirty="0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b="1" dirty="0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GB" sz="5400" b="1" dirty="0" err="1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Ktieb</a:t>
            </a:r>
            <a:r>
              <a:rPr lang="en-GB" sz="5400" b="1" dirty="0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1" dirty="0" err="1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b="1" dirty="0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en-GB" sz="5400" b="1" dirty="0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b="1" dirty="0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b="1" dirty="0" err="1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Atti</a:t>
            </a:r>
            <a:r>
              <a:rPr lang="en-GB" sz="5400" b="1" dirty="0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b="1" dirty="0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b="1" dirty="0" err="1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b="1" dirty="0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en-GB" sz="5400" b="1" dirty="0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b="1" dirty="0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b="1" dirty="0" err="1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Appostli</a:t>
            </a:r>
            <a:r>
              <a:rPr lang="en-GB" sz="5400" b="1" dirty="0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b="1" dirty="0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400" b="1" dirty="0" err="1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Atti</a:t>
            </a:r>
            <a:r>
              <a:rPr lang="en-GB" sz="2400" b="1" dirty="0">
                <a:solidFill>
                  <a:schemeClr val="tx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13, 14, 43-52</a:t>
            </a:r>
            <a:endParaRPr lang="en-GB" sz="4800" b="1" dirty="0">
              <a:solidFill>
                <a:schemeClr val="tx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771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72066" y="3000372"/>
            <a:ext cx="4071934" cy="3429000"/>
          </a:xfrm>
        </p:spPr>
        <p:txBody>
          <a:bodyPr/>
          <a:lstStyle/>
          <a:p>
            <a:pPr eaLnBrk="1" hangingPunct="1">
              <a:defRPr/>
            </a:pP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4314" y="428628"/>
            <a:ext cx="442912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Il-</a:t>
            </a:r>
            <a:r>
              <a:rPr kumimoji="0" lang="en-GB" sz="7200" b="0" i="0" u="none" strike="noStrike" kern="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Kelma</a:t>
            </a:r>
            <a:r>
              <a:rPr kumimoji="0" lang="en-GB" sz="72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br>
              <a:rPr kumimoji="0" lang="en-GB" sz="72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en-GB" sz="7200" b="0" i="0" u="none" strike="noStrike" kern="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tal-Mulej</a:t>
            </a:r>
            <a:r>
              <a:rPr kumimoji="0" lang="en-GB" sz="72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500063" y="274638"/>
            <a:ext cx="8186737" cy="1368412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  <a:t>SALM RESPONSORJALI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b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</a:br>
            <a:r>
              <a:rPr lang="en-GB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  <a:t>Salm</a:t>
            </a:r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  <a:t> 99</a:t>
            </a:r>
            <a:endParaRPr lang="en-GB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3F275-E787-C1A2-A38A-B592A81FBAAA}"/>
              </a:ext>
            </a:extLst>
          </p:cNvPr>
          <p:cNvSpPr txBox="1"/>
          <p:nvPr/>
        </p:nvSpPr>
        <p:spPr>
          <a:xfrm>
            <a:off x="1259632" y="3140968"/>
            <a:ext cx="68220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>
                <a:solidFill>
                  <a:srgbClr val="FFFF00"/>
                </a:solidFill>
                <a:effectLst/>
              </a:rPr>
              <a:t>Aħna l-poplu tiegħu u n-nagħaġ tal-mergħa tiegħu</a:t>
            </a:r>
            <a:endParaRPr lang="en-MT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8625" y="274638"/>
            <a:ext cx="8258175" cy="6011862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Għajtu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bil-ferħ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lill-Mulej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, fl-art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kollha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,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aqdu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bil-ferħ lill-Mulej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idħlu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quddiemu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b’għana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ferrieħi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.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500063" y="274638"/>
            <a:ext cx="8186737" cy="1368412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  <a:t>SALM RESPONSORJALI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b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</a:br>
            <a:r>
              <a:rPr lang="en-GB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  <a:t>Salm</a:t>
            </a:r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  <a:t> 99</a:t>
            </a:r>
            <a:endParaRPr lang="en-GB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3F275-E787-C1A2-A38A-B592A81FBAAA}"/>
              </a:ext>
            </a:extLst>
          </p:cNvPr>
          <p:cNvSpPr txBox="1"/>
          <p:nvPr/>
        </p:nvSpPr>
        <p:spPr>
          <a:xfrm>
            <a:off x="1259632" y="3140968"/>
            <a:ext cx="68220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Aħna l-poplu tiegħu u n-nagħaġ tal-mergħa tiegħu</a:t>
            </a:r>
            <a:endParaRPr kumimoji="0" lang="en-MT" sz="5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97595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2844" y="71414"/>
            <a:ext cx="8858312" cy="3940180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Kunu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afu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Jaħweh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hu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Alla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,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hu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ħalaqna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,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aħna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tiegħu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,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aħna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poplu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tiegħu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u        n-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ngħaġ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tal-merħla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tiegħu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.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500063" y="274638"/>
            <a:ext cx="8186737" cy="1368412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  <a:t>SALM RESPONSORJALI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b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</a:br>
            <a:r>
              <a:rPr lang="en-GB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  <a:t>Salm</a:t>
            </a:r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  <a:t> 99</a:t>
            </a:r>
            <a:endParaRPr lang="en-GB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3F275-E787-C1A2-A38A-B592A81FBAAA}"/>
              </a:ext>
            </a:extLst>
          </p:cNvPr>
          <p:cNvSpPr txBox="1"/>
          <p:nvPr/>
        </p:nvSpPr>
        <p:spPr>
          <a:xfrm>
            <a:off x="1259632" y="3140968"/>
            <a:ext cx="68220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Aħna l-poplu tiegħu u n-nagħaġ tal-mergħa tiegħu</a:t>
            </a:r>
            <a:endParaRPr kumimoji="0" lang="en-MT" sz="5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5536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5750" y="0"/>
            <a:ext cx="6357952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Għax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twajjeb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</a:b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il-Mulej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,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</a:b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għal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dejjem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</a:b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it-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tjieba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tiegħu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;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</a:b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minn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żmien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għal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żmien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</a:b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il-fedelta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’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tiegħu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.</a:t>
            </a:r>
            <a:endParaRPr lang="en-GB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500063" y="274638"/>
            <a:ext cx="8186737" cy="1368412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  <a:t>SALM RESPONSORJALI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b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</a:br>
            <a:r>
              <a:rPr lang="en-GB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  <a:t>Salm</a:t>
            </a:r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/>
              </a:rPr>
              <a:t> 99</a:t>
            </a:r>
            <a:endParaRPr lang="en-GB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3F275-E787-C1A2-A38A-B592A81FBAAA}"/>
              </a:ext>
            </a:extLst>
          </p:cNvPr>
          <p:cNvSpPr txBox="1"/>
          <p:nvPr/>
        </p:nvSpPr>
        <p:spPr>
          <a:xfrm>
            <a:off x="1259632" y="3140968"/>
            <a:ext cx="68220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Aħna l-poplu tiegħu u n-nagħaġ tal-mergħa tiegħu</a:t>
            </a:r>
            <a:endParaRPr kumimoji="0" lang="en-MT" sz="5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35285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1406" y="0"/>
            <a:ext cx="4286250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GB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Ktieb</a:t>
            </a:r>
            <a: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Apokalissi</a:t>
            </a:r>
            <a: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San </a:t>
            </a:r>
            <a:r>
              <a:rPr lang="en-GB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Ġwann</a:t>
            </a:r>
            <a: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Appostlu</a:t>
            </a:r>
            <a:b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Apok</a:t>
            </a:r>
            <a:r>
              <a:rPr lang="en-G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7, 9, 14b-17</a:t>
            </a:r>
            <a:endParaRPr lang="en-GB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1747" name="Picture 2" descr="st john writ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0"/>
            <a:ext cx="51085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1448" y="274638"/>
            <a:ext cx="8829708" cy="2439987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Jiena,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Ġwanni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ħarist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ara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kotra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kbira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jista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jgħoddha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  <p:pic>
        <p:nvPicPr>
          <p:cNvPr id="3" name="Picture 2" descr="st john evangeli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8157" y="2500306"/>
            <a:ext cx="4691297" cy="435769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929058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F’dak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 </a:t>
            </a:r>
            <a:br>
              <a:rPr lang="en-GB" sz="48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</a:b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iż-żmien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: </a:t>
            </a: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Pawlu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 u </a:t>
            </a: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Barnaba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minn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Perge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baqgħu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sejrin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 sa ma </a:t>
            </a: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waslu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f’Antjokja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ta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’ </a:t>
            </a: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Pisidja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r="8706"/>
          <a:stretch>
            <a:fillRect/>
          </a:stretch>
        </p:blipFill>
        <p:spPr bwMode="auto">
          <a:xfrm>
            <a:off x="3900459" y="0"/>
            <a:ext cx="524354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0"/>
            <a:ext cx="52863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00496" y="0"/>
            <a:ext cx="5072066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kull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ġens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tribu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’,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kull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poplu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lsien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weqfin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it-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tron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il-Ħaruf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  <p:pic>
        <p:nvPicPr>
          <p:cNvPr id="33795" name="Picture 2" descr="lamb of go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6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8625" y="274638"/>
            <a:ext cx="4000500" cy="6297612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lebsin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ilbiesi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twal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bojod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bil-friegħi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-palm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f’idejhom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  <p:pic>
        <p:nvPicPr>
          <p:cNvPr id="34819" name="Picture 2" descr="Saint_John_on_Patmo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7E2CF"/>
              </a:clrFrom>
              <a:clrTo>
                <a:srgbClr val="E7E2C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98988" y="0"/>
            <a:ext cx="45450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14876" y="0"/>
            <a:ext cx="4286280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mix-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Xjuħ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«Dawn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ġejjin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mit-taħbit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il-kbir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811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8625" y="0"/>
            <a:ext cx="4143375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u l-</a:t>
            </a:r>
            <a:r>
              <a:rPr lang="en-GB" sz="6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ilbiesi</a:t>
            </a:r>
            <a:r>
              <a:rPr lang="en-GB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tagħhom</a:t>
            </a:r>
            <a:r>
              <a:rPr lang="en-GB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ħasluhom</a:t>
            </a:r>
            <a:r>
              <a:rPr lang="en-GB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6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bajduhom</a:t>
            </a:r>
            <a:r>
              <a:rPr lang="en-GB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fid-</a:t>
            </a:r>
            <a:r>
              <a:rPr lang="en-GB" sz="6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demm</a:t>
            </a:r>
            <a:r>
              <a:rPr lang="en-GB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tal-Ħaruf</a:t>
            </a:r>
            <a:r>
              <a:rPr lang="en-GB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36867" name="Picture 2" descr="velazquez_chris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0900" y="0"/>
            <a:ext cx="44831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71438"/>
            <a:ext cx="9143999" cy="2582863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Għalhekk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jinsabu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it-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tron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lejl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nhar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jaqduh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fit-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tempju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; </a:t>
            </a:r>
          </a:p>
        </p:txBody>
      </p:sp>
      <p:pic>
        <p:nvPicPr>
          <p:cNvPr id="37891" name="Picture 2" descr="WTJ_Throne_ls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2500313"/>
            <a:ext cx="6034087" cy="4122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7188" y="274638"/>
            <a:ext cx="3643312" cy="6369050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qiegħed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it-</a:t>
            </a:r>
            <a:r>
              <a:rPr lang="en-GB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tron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jeħodhom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igħammru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taħt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il-kenn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  <p:pic>
        <p:nvPicPr>
          <p:cNvPr id="38915" name="Picture 2" descr="Thron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125" y="0"/>
            <a:ext cx="49688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86314" y="0"/>
            <a:ext cx="4214814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Ma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jbatux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aktar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ġuħ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anqas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għatx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jagħmel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bihom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aktar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; ix-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xemx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taħkimhomx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  <p:pic>
        <p:nvPicPr>
          <p:cNvPr id="39939" name="Picture 2" descr="sun cloud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21823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4427984" cy="6369050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u anqas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ebda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għomma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ladarba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Ħaruf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f’nofs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it-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tron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ikun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ir-ragħaj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tagħhom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; </a:t>
            </a:r>
          </a:p>
        </p:txBody>
      </p:sp>
      <p:pic>
        <p:nvPicPr>
          <p:cNvPr id="40963" name="Picture 2" descr="shepherd_bo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4350" y="0"/>
            <a:ext cx="48196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 descr="spring wat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1861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4282" y="0"/>
            <a:ext cx="8643966" cy="4357694"/>
          </a:xfrm>
        </p:spPr>
        <p:txBody>
          <a:bodyPr/>
          <a:lstStyle/>
          <a:p>
            <a:pPr eaLnBrk="1" hangingPunct="1">
              <a:defRPr/>
            </a:pP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jwassalhom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ħdejn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egħjun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l-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ilmijiet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tal-ħajja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 descr="Crying%20Gir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57787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14810" y="0"/>
            <a:ext cx="4786314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jixxuttalhom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demgħa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għajnejhom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»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PreachingToJews.jpg"/>
          <p:cNvPicPr>
            <a:picLocks noChangeAspect="1"/>
          </p:cNvPicPr>
          <p:nvPr/>
        </p:nvPicPr>
        <p:blipFill>
          <a:blip r:embed="rId3" cstate="print"/>
          <a:srcRect l="8017"/>
          <a:stretch>
            <a:fillRect/>
          </a:stretch>
        </p:blipFill>
        <p:spPr bwMode="auto">
          <a:xfrm>
            <a:off x="0" y="0"/>
            <a:ext cx="49172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2" y="0"/>
            <a:ext cx="4214810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F’jum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Sibt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daħlu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fis-sinagoga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qagħdu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bilqiegħda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57158" y="0"/>
            <a:ext cx="52149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Il-</a:t>
            </a:r>
            <a:r>
              <a:rPr kumimoji="0" lang="en-GB" sz="7200" b="0" i="0" u="none" strike="noStrike" kern="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Kelma</a:t>
            </a:r>
            <a:r>
              <a:rPr kumimoji="0" lang="en-GB" sz="72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br>
              <a:rPr kumimoji="0" lang="en-GB" sz="72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en-GB" sz="7200" b="0" i="0" u="none" strike="noStrike" kern="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tal-Mulej</a:t>
            </a:r>
            <a:r>
              <a:rPr kumimoji="0" lang="en-GB" sz="72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.</a:t>
            </a:r>
            <a:br>
              <a:rPr kumimoji="0" lang="en-GB" sz="72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br>
              <a:rPr kumimoji="0" lang="en-GB" sz="72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en-GB" sz="7200" b="0" i="0" u="none" strike="noStrike" kern="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Irroddu</a:t>
            </a:r>
            <a:r>
              <a:rPr kumimoji="0" lang="en-GB" sz="72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7200" b="0" i="0" u="none" strike="noStrike" kern="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ħajr</a:t>
            </a:r>
            <a:r>
              <a:rPr kumimoji="0" lang="en-GB" sz="72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7200" b="0" i="0" u="none" strike="noStrike" kern="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lil</a:t>
            </a:r>
            <a:r>
              <a:rPr kumimoji="0" lang="en-GB" sz="72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7200" b="0" i="0" u="none" strike="noStrike" kern="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Alla</a:t>
            </a:r>
            <a:r>
              <a:rPr kumimoji="0" lang="en-GB" sz="72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4313" y="0"/>
            <a:ext cx="5929323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Hallelujah, Hallelujah</a:t>
            </a:r>
            <a:b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ir-Ragħaj</a:t>
            </a:r>
            <a:b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it-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tajjeb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b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nagħraf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in-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nagħaġ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n-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nagħaġ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jagħarfu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lili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</a:t>
            </a: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57752" y="0"/>
            <a:ext cx="4286248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GB" sz="6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Evanġelju</a:t>
            </a:r>
            <a:r>
              <a:rPr lang="en-GB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en-GB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San </a:t>
            </a:r>
            <a:r>
              <a:rPr lang="en-GB" sz="6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Ġwann</a:t>
            </a:r>
            <a:r>
              <a:rPr lang="en-GB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Ġw</a:t>
            </a:r>
            <a:r>
              <a:rPr lang="en-GB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10, 27-30</a:t>
            </a:r>
            <a:endParaRPr lang="en-GB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46083" name="Picture 2" descr="st john eva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02" t="6054" r="9059" b="6054"/>
          <a:stretch>
            <a:fillRect/>
          </a:stretch>
        </p:blipFill>
        <p:spPr bwMode="auto">
          <a:xfrm>
            <a:off x="0" y="0"/>
            <a:ext cx="4876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3643306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: </a:t>
            </a:r>
            <a:b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Ġesu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: «In-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nagħaġ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jisimgħu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leħni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0325" y="0"/>
            <a:ext cx="55136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29124" y="0"/>
            <a:ext cx="4572032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nagħrafhom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jimxu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warajja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nagħtihom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il-ħajja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2844" y="0"/>
            <a:ext cx="4357718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6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GB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6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jintilfu</a:t>
            </a:r>
            <a:r>
              <a:rPr lang="en-GB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qatt</a:t>
            </a:r>
            <a:r>
              <a:rPr lang="en-GB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u minn </a:t>
            </a:r>
            <a:r>
              <a:rPr lang="en-GB" sz="6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idejja</a:t>
            </a:r>
            <a:r>
              <a:rPr lang="en-GB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6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jaħtafhomli</a:t>
            </a:r>
            <a:r>
              <a:rPr lang="en-GB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GB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49155" name="Picture 2" descr="good_shepherd_600.jpg"/>
          <p:cNvPicPr>
            <a:picLocks noChangeAspect="1"/>
          </p:cNvPicPr>
          <p:nvPr/>
        </p:nvPicPr>
        <p:blipFill>
          <a:blip r:embed="rId3" cstate="print"/>
          <a:srcRect b="6604"/>
          <a:stretch>
            <a:fillRect/>
          </a:stretch>
        </p:blipFill>
        <p:spPr bwMode="auto">
          <a:xfrm flipH="1"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0" y="0"/>
            <a:ext cx="4571999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5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Missieri</a:t>
            </a:r>
            <a:r>
              <a:rPr lang="en-GB" sz="5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tahomli</a:t>
            </a:r>
            <a:r>
              <a:rPr lang="en-GB" sz="5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5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akbar</a:t>
            </a:r>
            <a:r>
              <a:rPr lang="en-GB" sz="5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kulħadd</a:t>
            </a:r>
            <a:r>
              <a:rPr lang="en-GB" sz="5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5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GB" sz="5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jista</a:t>
            </a:r>
            <a:r>
              <a:rPr lang="en-GB" sz="5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jaħtafhom</a:t>
            </a:r>
            <a:r>
              <a:rPr lang="en-GB" sz="5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id </a:t>
            </a:r>
            <a:br>
              <a:rPr lang="en-GB" sz="5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il-Missier</a:t>
            </a:r>
            <a:r>
              <a:rPr lang="en-GB" sz="5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50179" name="Picture 2" descr="go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8311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1438" y="0"/>
            <a:ext cx="4357686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GB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u </a:t>
            </a:r>
            <a:br>
              <a:rPr lang="en-GB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6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Missier</a:t>
            </a:r>
            <a:r>
              <a:rPr lang="en-GB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aħna</a:t>
            </a:r>
            <a:r>
              <a:rPr lang="en-GB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ħaġa</a:t>
            </a:r>
            <a:r>
              <a:rPr lang="en-GB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waħda</a:t>
            </a:r>
            <a:r>
              <a:rPr lang="en-GB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.»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9249" y="0"/>
            <a:ext cx="465475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311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3999" cy="4786322"/>
          </a:xfrm>
        </p:spPr>
        <p:txBody>
          <a:bodyPr/>
          <a:lstStyle/>
          <a:p>
            <a:pPr eaLnBrk="1" hangingPunct="1">
              <a:defRPr/>
            </a:pP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It-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lilek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70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5750"/>
            <a:ext cx="9144000" cy="3357564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meta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xterdet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il-ġemgħa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tas-sinagoga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ħafna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kemm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Lhud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kemm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proseliti twajba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6591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876" y="274638"/>
            <a:ext cx="8858280" cy="3368676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marru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Pawlu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ma’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Barnaba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57562"/>
            <a:ext cx="9144000" cy="3000376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dawn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ħeġġewhom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jibqgħu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fil-grazzja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Sibt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438" y="0"/>
            <a:ext cx="3786182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tgħid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-belt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inġabret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  <p:pic>
        <p:nvPicPr>
          <p:cNvPr id="9219" name="Picture 2" descr="st_pau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8738" y="0"/>
            <a:ext cx="52752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29222" y="0"/>
            <a:ext cx="4143372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Lhud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meta raw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il-folol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imtlew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bl-għira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bdew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jmieru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 Pawlu u jidgħulu.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t="3846" r="2851" b="6993"/>
          <a:stretch>
            <a:fillRect/>
          </a:stretch>
        </p:blipFill>
        <p:spPr bwMode="auto">
          <a:xfrm>
            <a:off x="0" y="0"/>
            <a:ext cx="48673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783</Words>
  <Application>Microsoft Macintosh PowerPoint</Application>
  <PresentationFormat>On-screen Show (4:3)</PresentationFormat>
  <Paragraphs>106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48</vt:i4>
      </vt:variant>
    </vt:vector>
  </HeadingPairs>
  <TitlesOfParts>
    <vt:vector size="65" baseType="lpstr">
      <vt:lpstr>Arial</vt:lpstr>
      <vt:lpstr>Calibri</vt:lpstr>
      <vt:lpstr>Trebuchet MS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Il-ĦSIEB TAL-ĠENNA</vt:lpstr>
      <vt:lpstr>Qari  mill-Ktieb ta’  l-Atti  ta’  l-Appostli  Atti 13, 14, 43-52</vt:lpstr>
      <vt:lpstr>F’dak  iż-żmien: Pawlu u Barnaba minn Perge baqgħu sejrin sa ma waslu f’Antjokja ta’ Pisidja. </vt:lpstr>
      <vt:lpstr>F’jum  is-Sibt daħlu  fis-sinagoga  u qagħdu bilqiegħda. </vt:lpstr>
      <vt:lpstr>U meta xterdet il-ġemgħa  tas-sinagoga, ħafna, kemm mil-Lhud u kemm  mill-proseliti twajba, </vt:lpstr>
      <vt:lpstr>marru ma’ Pawlu u ma’ Barnaba</vt:lpstr>
      <vt:lpstr>U dawn ħeġġewhom biex jibqgħu fil-grazzja ta’ Alla. Is-Sibt ta’ wara, </vt:lpstr>
      <vt:lpstr>tista’ tgħid il-belt kollha inġabret biex tisma’ l-Kelma ta’ Alla.</vt:lpstr>
      <vt:lpstr> Il-Lhud, meta raw  il-folol, imtlew  bl-għira u bdew jmieru lil Pawlu u jidgħulu. </vt:lpstr>
      <vt:lpstr>Imma Pawlu  u  Barnaba  bil-kuraġġ kollu qalu:   “Hekk kien meħtieġ, </vt:lpstr>
      <vt:lpstr>li l-kelma ta’ Alla titħabbar lilkom l-ewwel.</vt:lpstr>
      <vt:lpstr>u jidhrilkom   li ma tistħoqqilkomx il-ħajja ta’ dejjem, aħna se nduru fuq il-pagani. </vt:lpstr>
      <vt:lpstr>Għax hekk ordnalna  l-Mulej, ‘Jien għamiltek dawl tal-ġnus, </vt:lpstr>
      <vt:lpstr>biex twassal  is-salvazzjoni sa truf l-art.’ Il-pagani, meta semgħu dan, bdew jifirħu u jigglorifikaw  l-kelma tal-Mulej, </vt:lpstr>
      <vt:lpstr>u dawk kollha li kienu magħżula għall-ħajja ta’ dejjem emmnu. </vt:lpstr>
      <vt:lpstr>Imma l-Lhud xewxu n-nisa twajba u magħrufa,  u ukoll il-kbarat tal-belt, </vt:lpstr>
      <vt:lpstr>u qajmu persekuzzjoni kontra Pawlu u Barnaba u keċċewhom ‘il barra minn arthom. </vt:lpstr>
      <vt:lpstr>Huma farfru għal fuqhom it-trab minn ta’ riġlejhom u marru Ikonju.</vt:lpstr>
      <vt:lpstr> Iżda  d-dixxipli mtlew bil-ferħ u  bl-Ispirtu  s-Santu. </vt:lpstr>
      <vt:lpstr>Irroddu ħajr lil Alla. </vt:lpstr>
      <vt:lpstr>SALM RESPONSORJALI  Salm 99</vt:lpstr>
      <vt:lpstr> Għajtu bil-ferħ lill-Mulej, fl-art kollha, aqdu bil-ferħ lill-Mulej idħlu quddiemu b’għana ferrieħi. </vt:lpstr>
      <vt:lpstr>SALM RESPONSORJALI  Salm 99</vt:lpstr>
      <vt:lpstr>Kunu afu li Jaħweh hu Alla, hu ħalaqna, u aħna tiegħu, aħna l-poplu tiegħu u        n-ngħaġ tal-merħla tiegħu. </vt:lpstr>
      <vt:lpstr>SALM RESPONSORJALI  Salm 99</vt:lpstr>
      <vt:lpstr>Għax twajjeb  il-Mulej, għal dejjem  it-tjieba tiegħu; minn żmien għal żmien  il-fedelta’ tiegħu.</vt:lpstr>
      <vt:lpstr>SALM RESPONSORJALI  Salm 99</vt:lpstr>
      <vt:lpstr>Qari  mill-Ktieb  ta’  l-Apokalissi ta’  San Ġwann Appostlu  Apok 7, 9, 14b-17</vt:lpstr>
      <vt:lpstr>Jiena, Ġwanni, ħarist, u ara, kien hemm kotra kbira li ħadd ma jista’ jgħoddha, </vt:lpstr>
      <vt:lpstr>minn kull  ġens u tribu’, minn kull poplu u lsien, weqfin quddiem  it-tron u quddiem  il-Ħaruf, </vt:lpstr>
      <vt:lpstr>lebsin ilbiesi twal bojod, u bil-friegħi tal-palm f’idejhom.</vt:lpstr>
      <vt:lpstr>U wieħed mix-Xjuħ qalli: «Dawn huma dawk li ġejjin  mit-taħbit il-kbir, </vt:lpstr>
      <vt:lpstr>u l-ilbiesi tagħhom ħasluhom  u bajduhom fid-demm tal-Ħaruf. </vt:lpstr>
      <vt:lpstr>Għalhekk jinsabu quddiem it-tron ta’ Alla, lejl u nhar jaqduh fit-tempju tiegħu; </vt:lpstr>
      <vt:lpstr>u dak li qiegħed fuq it-tron jeħodhom igħammru taħt il-kenn tiegħu.</vt:lpstr>
      <vt:lpstr>Ma jbatux aktar ġuħ, anqas għatx ma jagħmel bihom aktar; ix-xemx ma taħkimhomx, </vt:lpstr>
      <vt:lpstr>u anqas ebda għomma, ladarba  l-Ħaruf, li hemm f’nofs it-tron, ikun ir-ragħaj tagħhom; </vt:lpstr>
      <vt:lpstr>u hu jwassalhom ħdejn egħjun  ta’ l-ilmijiet  tal-ħajja. </vt:lpstr>
      <vt:lpstr>U  Alla jixxuttalhom kull  demgħa  minn għajnejhom»</vt:lpstr>
      <vt:lpstr>PowerPoint Presentation</vt:lpstr>
      <vt:lpstr>Hallelujah, Hallelujah  Jiena ir-Ragħaj  it-tajjeb, jgħid il-Mulej;  jiena nagħraf  in-nagħaġ tiegħi,  u n-nagħaġ tiegħi jagħarfu lili.  Hallelujah</vt:lpstr>
      <vt:lpstr>Qari  mill-Evanġelju ta’  San Ġwann   Ġw 10, 27-30</vt:lpstr>
      <vt:lpstr>F’dak  iż-żmien:  Ġesu’ qal: «In-nagħaġ tiegħi jisimgħu leħni, </vt:lpstr>
      <vt:lpstr>u jiena nagħrafhom, u huma jimxu warajja. U jiena nagħtihom   il-ħajja ta’ dejjem; </vt:lpstr>
      <vt:lpstr>u huma ma jintilfu qatt, u minn idejja ma jaħtafhomli ħadd. </vt:lpstr>
      <vt:lpstr>Missieri, li tahomli, hu akbar minn kulħadd, u ħadd ma jista’ jaħtafhom minn id  il-Missier. </vt:lpstr>
      <vt:lpstr>Jien u  l-Missier aħna ħaġa waħda.» </vt:lpstr>
      <vt:lpstr>Il-Kelma tal-Mulej.  It-tifħir lilek Kristu.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Il-ĦSIEB TAL-ĠENNA</dc:title>
  <dc:creator>Fr. Joseph Magro ofm</dc:creator>
  <cp:lastModifiedBy>Joseph Magro</cp:lastModifiedBy>
  <cp:revision>63</cp:revision>
  <dcterms:created xsi:type="dcterms:W3CDTF">2007-04-03T15:33:57Z</dcterms:created>
  <dcterms:modified xsi:type="dcterms:W3CDTF">2022-04-18T09:40:53Z</dcterms:modified>
</cp:coreProperties>
</file>