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16" r:id="rId22"/>
    <p:sldId id="278" r:id="rId23"/>
    <p:sldId id="317" r:id="rId24"/>
    <p:sldId id="280" r:id="rId25"/>
    <p:sldId id="318" r:id="rId26"/>
    <p:sldId id="282" r:id="rId27"/>
    <p:sldId id="288" r:id="rId28"/>
    <p:sldId id="283" r:id="rId29"/>
    <p:sldId id="284" r:id="rId30"/>
    <p:sldId id="285" r:id="rId31"/>
    <p:sldId id="286" r:id="rId32"/>
    <p:sldId id="319" r:id="rId33"/>
    <p:sldId id="320" r:id="rId34"/>
    <p:sldId id="289" r:id="rId35"/>
    <p:sldId id="287" r:id="rId36"/>
    <p:sldId id="290" r:id="rId37"/>
    <p:sldId id="291" r:id="rId38"/>
    <p:sldId id="321" r:id="rId39"/>
    <p:sldId id="322" r:id="rId40"/>
    <p:sldId id="323" r:id="rId41"/>
    <p:sldId id="324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9" r:id="rId59"/>
    <p:sldId id="310" r:id="rId60"/>
    <p:sldId id="311" r:id="rId61"/>
    <p:sldId id="31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9" autoAdjust="0"/>
  </p:normalViewPr>
  <p:slideViewPr>
    <p:cSldViewPr>
      <p:cViewPr varScale="1">
        <p:scale>
          <a:sx n="114" d="100"/>
          <a:sy n="114" d="100"/>
        </p:scale>
        <p:origin x="2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751D-0B9C-451B-9093-1F338A5A82FB}" type="datetimeFigureOut">
              <a:rPr lang="en-US"/>
              <a:pPr>
                <a:defRPr/>
              </a:pPr>
              <a:t>5/30/22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EEB3-1D8C-4D6A-BC00-06FE138560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42A-44FD-4B53-9B1E-DD81AF0F7045}" type="datetimeFigureOut">
              <a:rPr lang="en-US"/>
              <a:pPr>
                <a:defRPr/>
              </a:pPr>
              <a:t>5/30/22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407D-AD2A-443D-A08B-D02B43E47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DFFFA1-C734-40E6-9B97-F08922B283C6}" type="datetimeFigureOut">
              <a:rPr lang="en-US"/>
              <a:pPr>
                <a:defRPr/>
              </a:pPr>
              <a:t>5/30/22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359029-F3FF-49DF-8754-3981873E1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8"/>
            <a:ext cx="9144000" cy="2285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IT-TIFKIRA SOLENNI TAL-MIGJA  TA’ L-ISPIRTU S-SANTU</a:t>
            </a:r>
          </a:p>
        </p:txBody>
      </p:sp>
      <p:pic>
        <p:nvPicPr>
          <p:cNvPr id="4" name="Picture 3" descr="holy spi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entecost%20suns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14290"/>
            <a:ext cx="8229600" cy="150020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iblugħin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mistagħġbin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bdew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jgħidu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“Dawn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qegħdin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jitkellmu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mhumiex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ilkoll mill-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Galilija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</a:p>
        </p:txBody>
      </p:sp>
      <p:pic>
        <p:nvPicPr>
          <p:cNvPr id="12291" name="Picture 3" descr="apost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857375"/>
            <a:ext cx="5664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entecost-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88" y="274638"/>
            <a:ext cx="4643437" cy="6297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Mela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kif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minna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qiegħed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jismagħhom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jitkellmu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bi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lsien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art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twelidu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6226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Partin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Medin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Għelamin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nies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Mesopotamja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mill-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Lhudija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  <p:pic>
        <p:nvPicPr>
          <p:cNvPr id="14339" name="Picture 3" descr="Pentecost-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5" y="274638"/>
            <a:ext cx="3971925" cy="6369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Kappadoċja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Pontu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mill-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Asja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mill-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Friġja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mill-Pamfilja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mill-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Eġittu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  <p:pic>
        <p:nvPicPr>
          <p:cNvPr id="15364" name="Picture 3" descr="Pentecost-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5" y="274638"/>
            <a:ext cx="3971925" cy="6297612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1" charset="0"/>
              </a:rPr>
              <a:t> </a:t>
            </a:r>
            <a:r>
              <a:rPr lang="en-GB" sz="4800">
                <a:solidFill>
                  <a:srgbClr val="9106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1" charset="0"/>
              </a:rPr>
              <a:t>mill-inħawi tal-Libja madwar Ċireni, nies li ġew minn Ruma,</a:t>
            </a:r>
            <a:r>
              <a:rPr lang="en-GB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1" charset="0"/>
              </a:rPr>
              <a:t> </a:t>
            </a:r>
          </a:p>
        </p:txBody>
      </p:sp>
      <p:pic>
        <p:nvPicPr>
          <p:cNvPr id="16388" name="Picture 3" descr="Pentecost-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5" y="274638"/>
            <a:ext cx="3971925" cy="6226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kemm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Lhud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kemm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prosèliti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oħrajn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Kreta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Għarab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</a:p>
        </p:txBody>
      </p:sp>
      <p:pic>
        <p:nvPicPr>
          <p:cNvPr id="17411" name="Picture 3" descr="Pentecost-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297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lkoll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qegħdin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nisimgħuhom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ixandru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bl-ilsna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tagħna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għeġubijiet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!”</a:t>
            </a:r>
          </a:p>
        </p:txBody>
      </p:sp>
      <p:pic>
        <p:nvPicPr>
          <p:cNvPr id="18435" name="Picture 3" descr="jesus glorifi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786313" cy="6297612"/>
          </a:xfrm>
        </p:spPr>
        <p:txBody>
          <a:bodyPr/>
          <a:lstStyle/>
          <a:p>
            <a:r>
              <a:rPr lang="en-GB" sz="4800" b="1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  <a:t>Il-Kelma tal-Mulej.</a:t>
            </a:r>
            <a:br>
              <a:rPr lang="en-GB" sz="4800" b="1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</a:br>
            <a:br>
              <a:rPr lang="en-GB" sz="4800" b="1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Inroddu ħajr lil Alla.</a:t>
            </a:r>
            <a:endParaRPr lang="en-GB" sz="4800" b="1">
              <a:solidFill>
                <a:srgbClr val="FFFF00"/>
              </a:solidFill>
              <a:latin typeface="Trebuchet MS" pitchFamily="1" charset="0"/>
            </a:endParaRPr>
          </a:p>
        </p:txBody>
      </p:sp>
      <p:pic>
        <p:nvPicPr>
          <p:cNvPr id="19459" name="Picture 2" descr="word of g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85725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 rtlCol="0">
            <a:normAutofit/>
          </a:bodyPr>
          <a:lstStyle/>
          <a:p>
            <a:pPr indent="898525" fontAlgn="auto">
              <a:spcAft>
                <a:spcPts val="0"/>
              </a:spcAft>
              <a:defRPr/>
            </a:pPr>
            <a:r>
              <a:rPr lang="en-GB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SALM RESPONSORJALI</a:t>
            </a:r>
            <a:b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103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272677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Ibgħat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l-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Ispirtu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tiegħek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Mulej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, u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ġedded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il-wiċċ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tal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-art</a:t>
            </a:r>
            <a:endParaRPr kumimoji="0" lang="en-US" sz="66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68580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mill-</a:t>
            </a:r>
            <a:r>
              <a:rPr lang="en-GB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Ktieb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             l-</a:t>
            </a:r>
            <a:r>
              <a:rPr lang="en-GB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Atti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</a:t>
            </a:r>
            <a:r>
              <a:rPr lang="en-GB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           l-</a:t>
            </a:r>
            <a:r>
              <a:rPr lang="en-GB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Appostli</a:t>
            </a:r>
            <a:b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Atti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2, 1-11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675" r="8904"/>
          <a:stretch>
            <a:fillRect/>
          </a:stretch>
        </p:blipFill>
        <p:spPr bwMode="auto">
          <a:xfrm>
            <a:off x="0" y="0"/>
            <a:ext cx="54292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0"/>
            <a:ext cx="4286248" cy="6858000"/>
          </a:xfrm>
        </p:spPr>
        <p:txBody>
          <a:bodyPr rtlCol="0">
            <a:noAutofit/>
          </a:bodyPr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Bierek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ruħ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lill-Mulej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kbir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bil-bosta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Kemm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kotrana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l-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għemejjel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Mimlija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l-art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bil-ħlejjaq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785" r="8174"/>
          <a:stretch>
            <a:fillRect/>
          </a:stretch>
        </p:blipFill>
        <p:spPr bwMode="auto">
          <a:xfrm>
            <a:off x="0" y="0"/>
            <a:ext cx="4857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64344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u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ġedded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il-wiċċ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tal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-art</a:t>
            </a:r>
            <a:endParaRPr kumimoji="0" lang="en-US" sz="66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1549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Ibgħat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l-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Ispirtu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tiegħek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Mulej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66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643938" cy="6858000"/>
          </a:xfrm>
        </p:spPr>
        <p:txBody>
          <a:bodyPr rtlCol="0">
            <a:noAutofit/>
          </a:bodyPr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teħdilhom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nifishom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imutu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trab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jerġgħu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jmorru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Malli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tibgħat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in-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nifs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jinħolqu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ġġedded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il-wiċċ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-art.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64344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u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ġedded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il-wiċċ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tal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-art</a:t>
            </a:r>
            <a:endParaRPr kumimoji="0" lang="en-US" sz="66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1549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Ibgħat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l-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Ispirtu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tiegħek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Mulej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66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959"/>
          <a:stretch>
            <a:fillRect/>
          </a:stretch>
        </p:blipFill>
        <p:spPr bwMode="auto">
          <a:xfrm>
            <a:off x="0" y="3143248"/>
            <a:ext cx="483240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0"/>
            <a:ext cx="5572134" cy="6858000"/>
          </a:xfrm>
        </p:spPr>
        <p:txBody>
          <a:bodyPr rtlCol="0">
            <a:noAutofit/>
          </a:bodyPr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Jibqa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sebħ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dejjem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Jifraħ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bl-għemejjel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togħġbu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għanja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fil-Mulej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64344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u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ġedded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il-wiċċ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tal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-art</a:t>
            </a:r>
            <a:endParaRPr kumimoji="0" lang="en-US" sz="66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1549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Ibgħat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l-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Ispirtu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tiegħek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5400" i="0" u="none" strike="noStrike" normalizeH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Mulej</a:t>
            </a:r>
            <a:r>
              <a:rPr kumimoji="0" lang="en-US" sz="5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66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58000"/>
          </a:xfrm>
        </p:spPr>
        <p:txBody>
          <a:bodyPr rtlCol="0">
            <a:normAutofit/>
          </a:bodyPr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ittra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San Pawl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Appostlu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lir-Rumani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Rum 8, 8-17</a:t>
            </a:r>
            <a:b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jmexxihom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wlied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651" name="Picture 3" descr="st pa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24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0"/>
            <a:ext cx="5214942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Ħuti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jgħixu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il-ġisem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jistgħux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jogħġbu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Issa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intomx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taħt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il-ħakma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tal-ġisem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GB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3795" name="Picture 3" descr="individualny%20darca.jpg"/>
          <p:cNvPicPr>
            <a:picLocks noChangeAspect="1"/>
          </p:cNvPicPr>
          <p:nvPr/>
        </p:nvPicPr>
        <p:blipFill>
          <a:blip r:embed="rId2" cstate="print"/>
          <a:srcRect l="13863" r="8759"/>
          <a:stretch>
            <a:fillRect/>
          </a:stretch>
        </p:blipFill>
        <p:spPr bwMode="auto">
          <a:xfrm>
            <a:off x="5357786" y="0"/>
            <a:ext cx="37862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0"/>
            <a:ext cx="4114800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ladarba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jgħammar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8675" name="Picture 3" descr="do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936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242886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xi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ħadd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għandux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mhuwiex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9699" name="Picture 3" descr="Holy_Spirit_Do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57723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3574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Meta wasal jum</a:t>
            </a: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Għid</a:t>
            </a: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il-Ħamsin</a:t>
            </a: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huma </a:t>
            </a:r>
            <a:r>
              <a:rPr lang="en-GB" sz="4800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kienu</a:t>
            </a: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lkoll</a:t>
            </a: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flimkien</a:t>
            </a: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f’post</a:t>
            </a: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GB" sz="4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4099" name="Picture 3" descr="cena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663"/>
            <a:ext cx="9144001" cy="4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jgħammar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fikom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għalkemm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il-ġisem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mejjet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minħabba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fid-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dnub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ħajjitkom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minħabba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ġustizzja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0723" name="Picture 3" descr="FT_RobertPowell.jpg"/>
          <p:cNvPicPr>
            <a:picLocks noChangeAspect="1"/>
          </p:cNvPicPr>
          <p:nvPr/>
        </p:nvPicPr>
        <p:blipFill>
          <a:blip r:embed="rId2" cstate="print"/>
          <a:srcRect l="9685"/>
          <a:stretch>
            <a:fillRect/>
          </a:stretch>
        </p:blipFill>
        <p:spPr bwMode="auto">
          <a:xfrm>
            <a:off x="0" y="0"/>
            <a:ext cx="46627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qajjem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mill-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imwiet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jgħammar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920" y="0"/>
            <a:ext cx="52120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b="676"/>
          <a:stretch>
            <a:fillRect/>
          </a:stretch>
        </p:blipFill>
        <p:spPr bwMode="auto">
          <a:xfrm>
            <a:off x="0" y="0"/>
            <a:ext cx="91276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stess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qajjem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imwiet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17747"/>
            <a:ext cx="8715436" cy="4525963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imwiet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iqajjem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għall-ħajja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wkoll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il-ġisem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mejjet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bis-saħħa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jgħammar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42" y="0"/>
            <a:ext cx="3929058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m’aħniex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midjunin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ġisem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ngħixu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il-ġisem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4819" name="Content Placeholder 3" descr="shadow-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23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72066" cy="678656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tgħixu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il-ġisem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tmutu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tmewtu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għemil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tal-ġisem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bl-Ispirtu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tgħixu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563879" y="0"/>
            <a:ext cx="4580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2" y="0"/>
            <a:ext cx="3929062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jmexxihom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wlied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5843" name="Picture 3" descr="baptismchi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olygos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3202"/>
            <a:ext cx="35004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3357563"/>
            <a:ext cx="8715375" cy="32861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rċevejtux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jwassalkom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għall-jasar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terġgħu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taqgħu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fil-biża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’,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rċevejtu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jagħmel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ulied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adottivi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</a:p>
          <a:p>
            <a:pPr marL="0" indent="0" algn="ctr">
              <a:buNone/>
            </a:pP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marL="0" indent="0" algn="ctr">
              <a:buNone/>
            </a:pP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bih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nistgħu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ngħajtu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Abbà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!»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0"/>
            <a:ext cx="3571900" cy="6858000"/>
          </a:xfrm>
        </p:spPr>
        <p:txBody>
          <a:bodyPr anchor="ctr"/>
          <a:lstStyle/>
          <a:p>
            <a:pPr marL="3175" indent="-3175" algn="ctr">
              <a:buNone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        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jixhed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flimkien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wlied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4447" t="2941" r="3605" b="2941"/>
          <a:stretch>
            <a:fillRect/>
          </a:stretch>
        </p:blipFill>
        <p:spPr bwMode="auto">
          <a:xfrm>
            <a:off x="3679031" y="0"/>
            <a:ext cx="54649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21455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F’daqqa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waħda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ġie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mis-sema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ħoss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bħal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riħ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qawwi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</a:p>
        </p:txBody>
      </p:sp>
      <p:pic>
        <p:nvPicPr>
          <p:cNvPr id="5123" name="Picture 3" descr="wi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1926002"/>
            <a:ext cx="5643570" cy="493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42844" y="1857364"/>
            <a:ext cx="33575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u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mela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          d-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dar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kollha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fejn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kienu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qegħdin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1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4525963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wlied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wkoll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werrieta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werrieta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74871"/>
            <a:ext cx="8715436" cy="4525963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werrieta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ladarba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nbatu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nkunu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gglorifikati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000496" cy="6858000"/>
          </a:xfrm>
        </p:spPr>
        <p:txBody>
          <a:bodyPr/>
          <a:lstStyle/>
          <a:p>
            <a:r>
              <a:rPr lang="en-GB" sz="6000" b="1" dirty="0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  <a:t>Il-</a:t>
            </a:r>
            <a:r>
              <a:rPr lang="en-GB" sz="6000" b="1" dirty="0" err="1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  <a:t>Kelma</a:t>
            </a:r>
            <a:r>
              <a:rPr lang="en-GB" sz="6000" b="1" dirty="0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  <a:t>             </a:t>
            </a:r>
            <a:r>
              <a:rPr lang="en-GB" sz="6000" b="1" dirty="0" err="1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  <a:t>tal-Mulej</a:t>
            </a:r>
            <a:r>
              <a:rPr lang="en-GB" sz="6000" b="1" dirty="0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  <a:t>.</a:t>
            </a:r>
            <a:br>
              <a:rPr lang="en-GB" sz="6000" b="1" dirty="0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</a:br>
            <a:br>
              <a:rPr lang="en-GB" sz="6000" b="1" dirty="0">
                <a:solidFill>
                  <a:srgbClr val="F2F2F2"/>
                </a:solidFill>
                <a:latin typeface="Trebuchet MS" pitchFamily="1" charset="0"/>
                <a:cs typeface="Times New Roman" pitchFamily="1" charset="0"/>
              </a:rPr>
            </a:br>
            <a:r>
              <a:rPr lang="en-GB" sz="6000" b="1" dirty="0" err="1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Inroddu</a:t>
            </a:r>
            <a:r>
              <a:rPr lang="en-GB" sz="6000" b="1" dirty="0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 </a:t>
            </a:r>
            <a:r>
              <a:rPr lang="en-GB" sz="6000" b="1" dirty="0" err="1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ħajr</a:t>
            </a:r>
            <a:r>
              <a:rPr lang="en-GB" sz="6000" b="1" dirty="0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 </a:t>
            </a:r>
            <a:r>
              <a:rPr lang="en-GB" sz="6000" b="1" dirty="0" err="1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lil</a:t>
            </a:r>
            <a:r>
              <a:rPr lang="en-GB" sz="6000" b="1" dirty="0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 </a:t>
            </a:r>
            <a:r>
              <a:rPr lang="en-GB" sz="6000" b="1" dirty="0" err="1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Alla</a:t>
            </a:r>
            <a:r>
              <a:rPr lang="en-GB" sz="6000" b="1" dirty="0">
                <a:solidFill>
                  <a:srgbClr val="FFFF00"/>
                </a:solidFill>
                <a:latin typeface="Trebuchet MS" pitchFamily="1" charset="0"/>
                <a:cs typeface="Times New Roman" pitchFamily="1" charset="0"/>
              </a:rPr>
              <a:t>.</a:t>
            </a:r>
            <a:endParaRPr lang="en-GB" sz="6000" b="1" dirty="0">
              <a:solidFill>
                <a:srgbClr val="FFFF00"/>
              </a:solidFill>
              <a:latin typeface="Trebuchet MS" pitchFamily="1" charset="0"/>
            </a:endParaRPr>
          </a:p>
        </p:txBody>
      </p:sp>
      <p:pic>
        <p:nvPicPr>
          <p:cNvPr id="37891" name="Picture 2" descr="word of g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1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5286380" cy="6226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SEKWENZA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Spirtu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s-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Santu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ejja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fina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raġġ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dawl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qaddis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agħtina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xerrdu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f’ruħna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mis-smewwiet</a:t>
            </a: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4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8915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1" y="0"/>
            <a:ext cx="5286380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Missier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il-foqra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ġġib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id-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doni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miegħek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tagħni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b’dawlek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ulied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39939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274638"/>
            <a:ext cx="4686300" cy="6297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aqwa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faraġ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tagħna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fik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x’ħin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magħna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tħossok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fewġa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ħelwa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r-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ruħ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40963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3" y="274638"/>
            <a:ext cx="4757737" cy="6369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agħja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is-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serħ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twassalna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;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imħeġġa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wisq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trażżanna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;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għajnejn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tixxotta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dmugħ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41987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5" y="274638"/>
            <a:ext cx="4543425" cy="6297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dawl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hieni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qdusija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nitolbuk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bik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mimlija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il-qalb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fidil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43011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38" y="274638"/>
            <a:ext cx="4614862" cy="6226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Mingħajr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dawlek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jmexxina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ebda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jkun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ebda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safa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fl-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għemil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44035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274638"/>
            <a:ext cx="4686300" cy="6297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Naddaf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fejn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it-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tbajja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fejn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nixfa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reġġa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ħajja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lill-miġruħ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agħtih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fejqan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45059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200024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dehrulhom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ilsna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qishom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 tan-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nar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tqassmu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qagħdu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minnhom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1327"/>
            <a:ext cx="9144000" cy="473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5" y="274638"/>
            <a:ext cx="4543425" cy="6154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Rattab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ebusija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agħti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lill-berdin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bżulija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fit-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triq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min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beżgħan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46083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38" y="274638"/>
            <a:ext cx="4614862" cy="6226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Agħti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s-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seba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doni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tiegħek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min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jimxi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fidil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miegħek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fik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jistrieħ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ħin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47107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38" y="274638"/>
            <a:ext cx="4614862" cy="6297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Agħti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’l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virtù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sabiħa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ħlas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salvazzjoni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sħiħa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agħti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ġenna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lit-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tajbin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Amen. Hallelujah.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8131" name="Picture 3" descr="Icon.Penteco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86" y="0"/>
            <a:ext cx="4786314" cy="6858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Hallelujah. 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Ejja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Spirtu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    s-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Santu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imla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qlub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tal-fidili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kebbes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fihom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in-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nar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mħabbtek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Hallelujah.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37334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0"/>
            <a:ext cx="4357686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L-EVANĠELJU</a:t>
            </a:r>
            <a:b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GB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Evanġelju</a:t>
            </a:r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San </a:t>
            </a:r>
            <a:r>
              <a:rPr lang="en-GB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Ġwann</a:t>
            </a:r>
            <a: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Ġw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rebuchet MS" pitchFamily="34" charset="0"/>
              </a:rPr>
              <a:t>14, 15-16. 23b-26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0179" name="Picture 3" descr="stjohnevan.jpg"/>
          <p:cNvPicPr>
            <a:picLocks noChangeAspect="1"/>
          </p:cNvPicPr>
          <p:nvPr/>
        </p:nvPicPr>
        <p:blipFill>
          <a:blip r:embed="rId2" cstate="print"/>
          <a:srcRect l="14532"/>
          <a:stretch>
            <a:fillRect/>
          </a:stretch>
        </p:blipFill>
        <p:spPr bwMode="auto">
          <a:xfrm>
            <a:off x="0" y="0"/>
            <a:ext cx="46213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7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500" y="47148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il-Ħadd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filgħaxija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meta d-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dixxipli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kienu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flimkien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imbeżżgħa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Lhud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517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4282" y="0"/>
            <a:ext cx="8643998" cy="66753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F’dak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iż-żmien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lid-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dixxipli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algn="ctr"/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tħobbuni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ħarsu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kmandamenti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6369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nitlob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lill-Missier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jagħtikom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Difensur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ieħor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jibqa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magħkom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dejjem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2227" name="Picture 3" descr="1Jes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7482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282" y="0"/>
            <a:ext cx="4357718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xi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ħadd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iħobbni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iħares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kelmti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Missieri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jħobbu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niġu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ngħammru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għandu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GB" sz="5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523" y="214290"/>
            <a:ext cx="468222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0"/>
            <a:ext cx="4214809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 ma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jħobbnix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jħarisx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kliemi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U 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qegħdin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tisimgħu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mhijiex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tal-Missier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bagħatni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5299" name="Picture 3" descr="jesus appea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857625"/>
            <a:ext cx="8858312" cy="2643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Għedtilkom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meta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għadni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magħkom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Difensur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s-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Santu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6323" name="Picture 3" descr="holy spir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42875"/>
            <a:ext cx="73152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Imtlew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ilkoll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bl-Ispirtu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       s-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Santu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bdew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jitkellmu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b’ilsna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oħra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mal-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Ispritu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s-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Santu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jagħtihom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jitkellmu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7171" name="Picture 3" descr="Pentecost a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608" y="0"/>
            <a:ext cx="4400548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jibgħat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f’ismi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jgħallimkom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kollox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jfakkarkom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għedtilkom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811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625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</a:br>
            <a: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Il-</a:t>
            </a:r>
            <a:r>
              <a:rPr lang="en-GB" sz="6600" b="1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Kelma</a:t>
            </a:r>
            <a: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 </a:t>
            </a:r>
            <a:r>
              <a:rPr lang="en-GB" sz="6600" b="1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tal-Mulej</a:t>
            </a:r>
            <a: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.</a:t>
            </a:r>
            <a:b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</a:br>
            <a:b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</a:br>
            <a:b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</a:br>
            <a: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It-</a:t>
            </a:r>
            <a:r>
              <a:rPr lang="en-GB" sz="6600" b="1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tifhir</a:t>
            </a:r>
            <a: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 </a:t>
            </a:r>
            <a:r>
              <a:rPr lang="en-GB" sz="6600" b="1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lilek</a:t>
            </a:r>
            <a: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 </a:t>
            </a:r>
            <a:r>
              <a:rPr lang="en-GB" sz="6600" b="1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Kristu</a:t>
            </a:r>
            <a: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  <a:t>.</a:t>
            </a:r>
            <a:br>
              <a:rPr lang="en-GB" sz="66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ea typeface="Times New Roman"/>
              </a:rPr>
            </a:br>
            <a:endParaRPr lang="en-GB" sz="6600" b="1" dirty="0"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24"/>
            <a:ext cx="9144000" cy="235743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F’Ġerusalemm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kien hemm 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xi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Lhud,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nies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twajba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nazzjon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hawn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taħt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is-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sema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8195" name="Picture 3" descr="mount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2786063"/>
            <a:ext cx="46085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5" cy="4654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Malli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nstama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il-ħoss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inġabret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kotra kbira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  <p:pic>
        <p:nvPicPr>
          <p:cNvPr id="9219" name="Picture 3" descr="pentecost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928688"/>
            <a:ext cx="36576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3500438"/>
            <a:ext cx="8786812" cy="3214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ilkoll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imħawdin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minnhom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jismagħhom jitkellmu </a:t>
            </a:r>
            <a:b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bl-ilsien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10243" name="Picture 3" descr="pentecostfire.jpg"/>
          <p:cNvPicPr>
            <a:picLocks noChangeAspect="1"/>
          </p:cNvPicPr>
          <p:nvPr/>
        </p:nvPicPr>
        <p:blipFill>
          <a:blip r:embed="rId2" cstate="print"/>
          <a:srcRect l="5725" t="5621" r="4581" b="8188"/>
          <a:stretch>
            <a:fillRect/>
          </a:stretch>
        </p:blipFill>
        <p:spPr bwMode="auto">
          <a:xfrm>
            <a:off x="285750" y="214313"/>
            <a:ext cx="3357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979</Words>
  <Application>Microsoft Macintosh PowerPoint</Application>
  <PresentationFormat>On-screen Show (4:3)</PresentationFormat>
  <Paragraphs>75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Trebuchet MS</vt:lpstr>
      <vt:lpstr>1_Office Theme</vt:lpstr>
      <vt:lpstr>IT-TIFKIRA SOLENNI TAL-MIGJA  TA’ L-ISPIRTU S-SANTU</vt:lpstr>
      <vt:lpstr>Qari         mill-Ktieb ta’              l-Atti           ta’            l-Appostli Atti 2, 1-11</vt:lpstr>
      <vt:lpstr>Meta wasal jum Għid il-Ħamsin,  huma kienu lkoll flimkien f’post wieħed. </vt:lpstr>
      <vt:lpstr>F’daqqa waħda ġie mis-sema ħoss bħal ta’ riħ qawwi, </vt:lpstr>
      <vt:lpstr>U dehrulhom ilsna qishom            tan-nar, li tqassmu u qagħdu fuq kull wieħed minnhom.</vt:lpstr>
      <vt:lpstr> Imtlew ilkoll bl-Ispirtu                  s-Santu u bdew jitkellmu b’ilsna oħra, skont mal-Ispritu s-Santu kien jagħtihom li jitkellmu.</vt:lpstr>
      <vt:lpstr>F’Ġerusalemm kien hemm xi Lhud, nies twajba, minn kull nazzjon li hawn taħt is-sema. </vt:lpstr>
      <vt:lpstr>Malli nstama’ dan il-ħoss, inġabret kotra kbira,</vt:lpstr>
      <vt:lpstr> ilkoll imħawdin għax kull wieħed minnhom kien jismagħhom jitkellmu  bl-ilsien tiegħu.</vt:lpstr>
      <vt:lpstr>Miblugħin u mistagħġbin bdew jgħidu:</vt:lpstr>
      <vt:lpstr> “Dawn li qegħdin jitkellmu mhumiex ilkoll mill-Galilija? </vt:lpstr>
      <vt:lpstr>Mela kif kull wieħed minna qiegħed jismagħhom jitkellmu bi lsien art twelidu?</vt:lpstr>
      <vt:lpstr> Partin, Medin u Għelamin,  nies mill-Mesopotamja, mill-Lhudija,</vt:lpstr>
      <vt:lpstr> mill-Kappadoċja, minn Pontu, mill-Asja, mill-Friġja, mill-Pamfilja, mill-Eġittu,</vt:lpstr>
      <vt:lpstr> mill-inħawi tal-Libja madwar Ċireni, nies li ġew minn Ruma, </vt:lpstr>
      <vt:lpstr>kemm Lhud u kemm prosèliti, oħrajn minn Kreta u Għarab, </vt:lpstr>
      <vt:lpstr>aħna lkoll qegħdin nisimgħuhom ixandru bl-ilsna tagħna l-għeġubijiet ta’ Alla!”</vt:lpstr>
      <vt:lpstr>Il-Kelma tal-Mulej.  Inroddu ħajr lil Alla.</vt:lpstr>
      <vt:lpstr>SALM RESPONSORJALI Salm 103</vt:lpstr>
      <vt:lpstr>Bierek ruħ tiegħi, lill-Mulej! Mulej, Alla tiegħi, inti kbir            bil-bosta! Kemm huma kotrana              l-għemejjel tiegħek, Mulej! Mimlija l-art bil-ħlejjaq tiegħek.</vt:lpstr>
      <vt:lpstr>PowerPoint Presentation</vt:lpstr>
      <vt:lpstr>Jekk teħdilhom nifishom, imutu, u lejn it-trab jerġgħu jmorru. Malli tibgħat in-nifs tiegħek, jinħolqu, u inti ġġedded il-wiċċ      tal-art.</vt:lpstr>
      <vt:lpstr>PowerPoint Presentation</vt:lpstr>
      <vt:lpstr>Jibqa’ sebħ il-Mulej għal dejjem! Jifraħ il-Mulej        bl-għemejjel tiegħu! Ħa togħġbu l-għanja tiegħi, għax jiena fil-Mulej l-hena tiegħi.</vt:lpstr>
      <vt:lpstr>PowerPoint Presentation</vt:lpstr>
      <vt:lpstr>Qari mill-ittra ta’  San Pawl Appostlu               lir-Rumani  Rum 8, 8-17  Dawk kollha li jmexxihom l-Ispirtu ta’ Alla huma wlied Alla.</vt:lpstr>
      <vt:lpstr>Ħuti, dawk li jgħixu skont       il-ġisem ma jistgħux jogħġbu lil Alla. Issa intom ma intomx taħt il-ħakma tal-ġisem,</vt:lpstr>
      <vt:lpstr>imma      tal-Ispirtu, ladarba hemm           l-Ispirtu ta’ Alla jgħammar fikom.</vt:lpstr>
      <vt:lpstr>Jekk xi ħadd ma għandux fih      l-Ispirtu ta’ Kristu, dan mhuwiex tiegħu.</vt:lpstr>
      <vt:lpstr>Jekk Kristu jgħammar fikom, għalkemm          il-ġisem hu mejjet minħabba fid-dnub, imma l-Ispirtu hu ħajjitkom minħabba            l-ġustizzja.</vt:lpstr>
      <vt:lpstr>Jekk           l-Ispirtu ta’ dak li qajjem lil Ġesù          mill-imwiet jgħammar fikom,</vt:lpstr>
      <vt:lpstr>PowerPoint Presentation</vt:lpstr>
      <vt:lpstr>PowerPoint Presentation</vt:lpstr>
      <vt:lpstr>Hekk mela, ħuti, aħna m’aħniex midjunin mal-ġisem biex ngħixu skont            il-ġisem.</vt:lpstr>
      <vt:lpstr>Għax jekk tgħixu skont   il-ġisem, tmutu; imma jekk tmewtu   l-għemil            tal-ġisem bl-Ispirtu, tgħixu.</vt:lpstr>
      <vt:lpstr>Dawk  kollha li jmexxihom l-Ispirtu ta’ Alla huma wlied Alla.</vt:lpstr>
      <vt:lpstr>Għax intom ma rċevejtux       l-ispirtu li jwassalkom       għall-jasar biex terġgħu taqgħu fil-biża’,</vt:lpstr>
      <vt:lpstr>PowerPoint Presentation</vt:lpstr>
      <vt:lpstr>PowerPoint Presentation</vt:lpstr>
      <vt:lpstr>PowerPoint Presentation</vt:lpstr>
      <vt:lpstr>PowerPoint Presentation</vt:lpstr>
      <vt:lpstr>Il-Kelma             tal-Mulej.  Inroddu ħajr lil Alla.</vt:lpstr>
      <vt:lpstr>SEKWENZA  Spirtu s-Santu, ejja fina, raġġ ta’ dawl qaddis agħtina, xerrdu f’ruħna mis-smewwiet.</vt:lpstr>
      <vt:lpstr>O Missier            il-foqra tiegħek, inti ġġib id-doni miegħek, tagħni b’dawlek qalb l-ulied.</vt:lpstr>
      <vt:lpstr>Inti l-aqwa faraġ tagħna, fik kull hena x’ħin tkun magħna, tħossok fewġa ħelwa r-ruħ.</vt:lpstr>
      <vt:lpstr>Fl-agħja, lejn is-serħ twassalna; jekk imħeġġa wisq,  trażżanna; mill-għajnejn tixxotta  d-dmugħ.</vt:lpstr>
      <vt:lpstr>O dawl hieni ta’ qdusija, nitolbuk li bik mimlija tkun il-qalb ta’ kull fidil.</vt:lpstr>
      <vt:lpstr>Mingħajr dawlek li jmexxina ebda ħajr ma jkun hemm fina, ebda safa fl-għemil.</vt:lpstr>
      <vt:lpstr>Naddaf kull  fejn hemm  it-tbajja’, fejn hemm nixfa reġġa’  l-ħajja, lill-miġruħ agħtih fejqan.</vt:lpstr>
      <vt:lpstr>Rattab fina l-ebusija, agħti lill-berdin bżulija, għin fit-triq lil min beżgħan.</vt:lpstr>
      <vt:lpstr>Agħti s-seba’ doni tiegħek lil min jimxi fidil miegħek u li fik jistrieħ kull ħin.</vt:lpstr>
      <vt:lpstr>Agħti ’l kull virtù sabiħa ħlas ta’ salvazzjoni sħiħa, agħti l-ġenna lit-tajbin.  Amen. Hallelujah.</vt:lpstr>
      <vt:lpstr>Hallelujah.   Ejja, Spirtu                   s-Santu, imla l-qlub               tal-fidili tiegħek u kebbes fihom  in-nar ta’ mħabbtek.  Hallelujah.</vt:lpstr>
      <vt:lpstr>L-EVANĠELJU  Qari  mill-Evanġelju skont  San Ġwann.  Ġw 14, 15-16. 23b-26</vt:lpstr>
      <vt:lpstr> Dak il-Ħadd filgħaxija,  meta d-dixxipli kienu flimkien imbeżżgħa mil-Lhud,</vt:lpstr>
      <vt:lpstr>U jiena nitlob lill-Missier, u hu jagħtikom Difensur ieħor biex jibqa’ magħkom għal dejjem.</vt:lpstr>
      <vt:lpstr>Jekk xi ħadd iħobbni, iħares kelmti, u Missieri jħobbu, u aħna niġu u ngħammru għandu. </vt:lpstr>
      <vt:lpstr>Min ma jħobbnix ma jħarisx kliemi. U l-kelma li qegħdin tisimgħu mhijiex tiegħi, imma           tal-Missier li bagħatni.</vt:lpstr>
      <vt:lpstr>Għedtilkom dan meta għadni magħkom. Imma    d-Difensur, l-Ispirtu s-Santu, </vt:lpstr>
      <vt:lpstr>li l-Missier jibgħat f’ismi, jgħallimkom kollox u jfakkarkom dak kollu li għedtilkom.»</vt:lpstr>
      <vt:lpstr> Il-Kelma tal-Mulej.   It-tifhir lilek Kristu. </vt:lpstr>
    </vt:vector>
  </TitlesOfParts>
  <Company>Franciscan Friars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IT-TIFKIRA SOLENNI  TAL-MIGJA TA’  L-ISPIRTU S-SANTU</dc:title>
  <dc:creator>Charles Micheal Grech ofm</dc:creator>
  <cp:lastModifiedBy>Joseph Magro</cp:lastModifiedBy>
  <cp:revision>57</cp:revision>
  <dcterms:created xsi:type="dcterms:W3CDTF">2008-03-29T07:22:46Z</dcterms:created>
  <dcterms:modified xsi:type="dcterms:W3CDTF">2022-05-30T07:16:16Z</dcterms:modified>
</cp:coreProperties>
</file>